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28"/>
  </p:handoutMasterIdLst>
  <p:sldIdLst>
    <p:sldId id="256" r:id="rId3"/>
    <p:sldId id="269" r:id="rId4"/>
    <p:sldId id="284" r:id="rId6"/>
    <p:sldId id="278" r:id="rId7"/>
    <p:sldId id="280" r:id="rId8"/>
    <p:sldId id="281" r:id="rId9"/>
    <p:sldId id="282" r:id="rId10"/>
    <p:sldId id="283" r:id="rId11"/>
    <p:sldId id="285" r:id="rId12"/>
    <p:sldId id="271" r:id="rId13"/>
    <p:sldId id="287" r:id="rId14"/>
    <p:sldId id="288" r:id="rId15"/>
    <p:sldId id="289" r:id="rId16"/>
    <p:sldId id="290" r:id="rId17"/>
    <p:sldId id="291" r:id="rId18"/>
    <p:sldId id="292" r:id="rId19"/>
    <p:sldId id="286" r:id="rId20"/>
    <p:sldId id="293" r:id="rId21"/>
    <p:sldId id="294" r:id="rId22"/>
    <p:sldId id="295" r:id="rId23"/>
    <p:sldId id="296" r:id="rId24"/>
    <p:sldId id="298" r:id="rId25"/>
    <p:sldId id="297" r:id="rId26"/>
    <p:sldId id="268" r:id="rId27"/>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E6E6E"/>
    <a:srgbClr val="967166"/>
    <a:srgbClr val="977267"/>
    <a:srgbClr val="429CDA"/>
    <a:srgbClr val="539120"/>
    <a:srgbClr val="60A724"/>
    <a:srgbClr val="404954"/>
    <a:srgbClr val="173145"/>
    <a:srgbClr val="65AE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54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3.png"/><Relationship Id="rId2" Type="http://schemas.microsoft.com/office/2007/relationships/hdphoto" Target="../media/image2.wdp"/><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8.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image" Target="../media/image19.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image" Target="../media/image2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tags" Target="../tags/tag1.xml"/><Relationship Id="rId3" Type="http://schemas.microsoft.com/office/2007/relationships/hdphoto" Target="../media/image7.wdp"/><Relationship Id="rId2" Type="http://schemas.openxmlformats.org/officeDocument/2006/relationships/image" Target="../media/image6.png"/><Relationship Id="rId11" Type="http://schemas.openxmlformats.org/officeDocument/2006/relationships/notesSlide" Target="../notesSlides/notesSlide1.xml"/><Relationship Id="rId10" Type="http://schemas.openxmlformats.org/officeDocument/2006/relationships/slideLayout" Target="../slideLayouts/slideLayout7.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5.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5.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1.jpe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userDrawn="1"/>
        </p:nvSpPr>
        <p:spPr>
          <a:xfrm>
            <a:off x="0" y="0"/>
            <a:ext cx="12192000" cy="6858000"/>
          </a:xfrm>
          <a:prstGeom prst="rect">
            <a:avLst/>
          </a:prstGeom>
          <a:blipFill dpi="0" rotWithShape="1">
            <a:blip r:embed="rId1">
              <a:extLst>
                <a:ext uri="{BEBA8EAE-BF5A-486C-A8C5-ECC9F3942E4B}">
                  <a14:imgProps xmlns:a14="http://schemas.microsoft.com/office/drawing/2010/main">
                    <a14:imgLayer r:embed="rId2">
                      <a14:imgEffect>
                        <a14:brightnessContrast contrast="20000"/>
                      </a14:imgEffect>
                    </a14:imgLayer>
                  </a14:imgProps>
                </a:ext>
              </a:extLst>
            </a:blip>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1788160" y="1795145"/>
            <a:ext cx="8615045" cy="1715770"/>
          </a:xfrm>
          <a:prstGeom prst="rect">
            <a:avLst/>
          </a:prstGeom>
          <a:noFill/>
        </p:spPr>
        <p:txBody>
          <a:bodyPr wrap="square" rtlCol="0">
            <a:spAutoFit/>
          </a:bodyPr>
          <a:p>
            <a:pPr algn="ctr">
              <a:lnSpc>
                <a:spcPct val="120000"/>
              </a:lnSpc>
            </a:pPr>
            <a:r>
              <a:rPr lang="zh-CN" altLang="en-US" sz="4400" b="1" dirty="0">
                <a:solidFill>
                  <a:schemeClr val="bg1"/>
                </a:solidFill>
              </a:rPr>
              <a:t>2020中国义乌五金电器博览会</a:t>
            </a:r>
            <a:endParaRPr lang="zh-CN" altLang="en-US" sz="4400" b="1" dirty="0">
              <a:solidFill>
                <a:schemeClr val="bg1"/>
              </a:solidFill>
            </a:endParaRPr>
          </a:p>
          <a:p>
            <a:pPr algn="ctr">
              <a:lnSpc>
                <a:spcPct val="120000"/>
              </a:lnSpc>
            </a:pPr>
            <a:r>
              <a:rPr lang="zh-CN" altLang="en-US" sz="4400" b="1" dirty="0">
                <a:solidFill>
                  <a:schemeClr val="bg1"/>
                </a:solidFill>
              </a:rPr>
              <a:t>“直播节”培训</a:t>
            </a:r>
            <a:endParaRPr lang="en-US" altLang="zh-CN" sz="4400" b="1" dirty="0">
              <a:solidFill>
                <a:schemeClr val="bg1"/>
              </a:solidFill>
            </a:endParaRPr>
          </a:p>
        </p:txBody>
      </p:sp>
      <p:pic>
        <p:nvPicPr>
          <p:cNvPr id="2" name="图片 1" descr="/Users/xwx/Desktop/02.png02"/>
          <p:cNvPicPr>
            <a:picLocks noChangeAspect="1"/>
          </p:cNvPicPr>
          <p:nvPr/>
        </p:nvPicPr>
        <p:blipFill>
          <a:blip r:embed="rId3"/>
          <a:srcRect/>
          <a:stretch>
            <a:fillRect/>
          </a:stretch>
        </p:blipFill>
        <p:spPr>
          <a:xfrm>
            <a:off x="9277985" y="331788"/>
            <a:ext cx="1656715" cy="309880"/>
          </a:xfrm>
          <a:prstGeom prst="rect">
            <a:avLst/>
          </a:prstGeom>
        </p:spPr>
      </p:pic>
      <p:pic>
        <p:nvPicPr>
          <p:cNvPr id="3" name="图片 2" descr="/Users/xwx/Desktop/图层 2.png图层 2"/>
          <p:cNvPicPr>
            <a:picLocks noChangeAspect="1"/>
          </p:cNvPicPr>
          <p:nvPr/>
        </p:nvPicPr>
        <p:blipFill>
          <a:blip r:embed="rId4"/>
          <a:srcRect/>
          <a:stretch>
            <a:fillRect/>
          </a:stretch>
        </p:blipFill>
        <p:spPr>
          <a:xfrm>
            <a:off x="11163300" y="339408"/>
            <a:ext cx="331470" cy="294640"/>
          </a:xfrm>
          <a:prstGeom prst="rect">
            <a:avLst/>
          </a:prstGeom>
        </p:spPr>
      </p:pic>
      <p:cxnSp>
        <p:nvCxnSpPr>
          <p:cNvPr id="6" name="直接连接符 5"/>
          <p:cNvCxnSpPr/>
          <p:nvPr/>
        </p:nvCxnSpPr>
        <p:spPr>
          <a:xfrm>
            <a:off x="11049000" y="360998"/>
            <a:ext cx="0" cy="2514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p:pic>
        <p:nvPicPr>
          <p:cNvPr id="2" name="图片 1" descr="01"/>
          <p:cNvPicPr>
            <a:picLocks noChangeAspect="1"/>
          </p:cNvPicPr>
          <p:nvPr/>
        </p:nvPicPr>
        <p:blipFill>
          <a:blip r:embed="rId2"/>
          <a:stretch>
            <a:fillRect/>
          </a:stretch>
        </p:blipFill>
        <p:spPr>
          <a:xfrm>
            <a:off x="9277985" y="323850"/>
            <a:ext cx="1656715" cy="325755"/>
          </a:xfrm>
          <a:prstGeom prst="rect">
            <a:avLst/>
          </a:prstGeom>
        </p:spPr>
      </p:pic>
      <p:pic>
        <p:nvPicPr>
          <p:cNvPr id="6" name="图片 5" descr="图层 1"/>
          <p:cNvPicPr>
            <a:picLocks noChangeAspect="1"/>
          </p:cNvPicPr>
          <p:nvPr/>
        </p:nvPicPr>
        <p:blipFill>
          <a:blip r:embed="rId3"/>
          <a:stretch>
            <a:fillRect/>
          </a:stretch>
        </p:blipFill>
        <p:spPr>
          <a:xfrm>
            <a:off x="11163300" y="339408"/>
            <a:ext cx="331470" cy="294640"/>
          </a:xfrm>
          <a:prstGeom prst="rect">
            <a:avLst/>
          </a:prstGeom>
        </p:spPr>
      </p:pic>
      <p:cxnSp>
        <p:nvCxnSpPr>
          <p:cNvPr id="7" name="直接连接符 6"/>
          <p:cNvCxnSpPr/>
          <p:nvPr/>
        </p:nvCxnSpPr>
        <p:spPr>
          <a:xfrm>
            <a:off x="11049000" y="360998"/>
            <a:ext cx="0" cy="2514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878205" y="408940"/>
            <a:ext cx="4106545" cy="478155"/>
          </a:xfrm>
          <a:prstGeom prst="rect">
            <a:avLst/>
          </a:prstGeom>
          <a:noFill/>
        </p:spPr>
        <p:txBody>
          <a:bodyPr wrap="square" rtlCol="0">
            <a:spAutoFit/>
          </a:bodyPr>
          <a:p>
            <a:pPr algn="l">
              <a:lnSpc>
                <a:spcPct val="140000"/>
              </a:lnSpc>
            </a:pPr>
            <a:r>
              <a:rPr lang="zh-CN" altLang="en-US" b="1" dirty="0">
                <a:solidFill>
                  <a:schemeClr val="tx1"/>
                </a:solidFill>
                <a:latin typeface="微软雅黑" panose="020B0503020204020204" charset="-122"/>
                <a:ea typeface="微软雅黑" panose="020B0503020204020204" charset="-122"/>
                <a:sym typeface="+mn-ea"/>
              </a:rPr>
              <a:t>直播前期准备</a:t>
            </a:r>
            <a:endParaRPr lang="zh-CN" altLang="en-US" b="1" dirty="0">
              <a:solidFill>
                <a:schemeClr val="tx1"/>
              </a:solidFill>
              <a:latin typeface="微软雅黑" panose="020B0503020204020204" charset="-122"/>
              <a:ea typeface="微软雅黑" panose="020B0503020204020204" charset="-122"/>
              <a:sym typeface="+mn-ea"/>
            </a:endParaRPr>
          </a:p>
        </p:txBody>
      </p:sp>
      <p:sp>
        <p:nvSpPr>
          <p:cNvPr id="9" name="文本框 8"/>
          <p:cNvSpPr txBox="1"/>
          <p:nvPr/>
        </p:nvSpPr>
        <p:spPr>
          <a:xfrm>
            <a:off x="3582670" y="1721485"/>
            <a:ext cx="7352030" cy="3415030"/>
          </a:xfrm>
          <a:prstGeom prst="rect">
            <a:avLst/>
          </a:prstGeom>
          <a:noFill/>
        </p:spPr>
        <p:txBody>
          <a:bodyPr wrap="square" rtlCol="0">
            <a:spAutoFit/>
          </a:bodyPr>
          <a:p>
            <a:pPr marL="285750" indent="-285750">
              <a:lnSpc>
                <a:spcPct val="200000"/>
              </a:lnSpc>
              <a:buFont typeface="Wingdings" panose="05000000000000000000" charset="0"/>
              <a:buChar char="Ø"/>
            </a:pPr>
            <a:r>
              <a:rPr lang="zh-CN" altLang="en-US"/>
              <a:t>完善企业主页</a:t>
            </a:r>
            <a:endParaRPr lang="zh-CN" altLang="en-US"/>
          </a:p>
          <a:p>
            <a:pPr marL="285750" indent="-285750">
              <a:lnSpc>
                <a:spcPct val="200000"/>
              </a:lnSpc>
              <a:buFont typeface="Wingdings" panose="05000000000000000000" charset="0"/>
              <a:buChar char="Ø"/>
            </a:pPr>
            <a:r>
              <a:rPr lang="zh-CN" altLang="en-US"/>
              <a:t>挑选直播产品</a:t>
            </a:r>
            <a:endParaRPr lang="zh-CN" altLang="en-US"/>
          </a:p>
          <a:p>
            <a:pPr marL="285750" indent="-285750">
              <a:lnSpc>
                <a:spcPct val="200000"/>
              </a:lnSpc>
              <a:buFont typeface="Wingdings" panose="05000000000000000000" charset="0"/>
              <a:buChar char="Ø"/>
            </a:pPr>
            <a:r>
              <a:rPr lang="zh-CN" altLang="en-US"/>
              <a:t>准备直播脚本</a:t>
            </a:r>
            <a:endParaRPr lang="zh-CN" altLang="en-US"/>
          </a:p>
          <a:p>
            <a:pPr marL="285750" indent="-285750">
              <a:lnSpc>
                <a:spcPct val="200000"/>
              </a:lnSpc>
              <a:buFont typeface="Wingdings" panose="05000000000000000000" charset="0"/>
              <a:buChar char="Ø"/>
            </a:pPr>
            <a:r>
              <a:rPr lang="zh-CN" altLang="en-US"/>
              <a:t>直播人员安排</a:t>
            </a:r>
            <a:endParaRPr lang="zh-CN" altLang="en-US"/>
          </a:p>
          <a:p>
            <a:pPr marL="285750" indent="-285750">
              <a:lnSpc>
                <a:spcPct val="200000"/>
              </a:lnSpc>
              <a:buFont typeface="Wingdings" panose="05000000000000000000" charset="0"/>
              <a:buChar char="Ø"/>
            </a:pPr>
            <a:r>
              <a:rPr lang="zh-CN" altLang="en-US"/>
              <a:t>直播间搭建</a:t>
            </a:r>
            <a:endParaRPr lang="zh-CN" altLang="en-US"/>
          </a:p>
          <a:p>
            <a:pPr marL="285750" indent="-285750">
              <a:lnSpc>
                <a:spcPct val="200000"/>
              </a:lnSpc>
              <a:buFont typeface="Wingdings" panose="05000000000000000000" charset="0"/>
              <a:buChar char="Ø"/>
            </a:pPr>
            <a:r>
              <a:rPr lang="zh-CN" altLang="en-US"/>
              <a:t>提供直播宣传资料</a:t>
            </a:r>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p:pic>
        <p:nvPicPr>
          <p:cNvPr id="2" name="图片 1" descr="01"/>
          <p:cNvPicPr>
            <a:picLocks noChangeAspect="1"/>
          </p:cNvPicPr>
          <p:nvPr/>
        </p:nvPicPr>
        <p:blipFill>
          <a:blip r:embed="rId2"/>
          <a:stretch>
            <a:fillRect/>
          </a:stretch>
        </p:blipFill>
        <p:spPr>
          <a:xfrm>
            <a:off x="9277985" y="323850"/>
            <a:ext cx="1656715" cy="325755"/>
          </a:xfrm>
          <a:prstGeom prst="rect">
            <a:avLst/>
          </a:prstGeom>
        </p:spPr>
      </p:pic>
      <p:pic>
        <p:nvPicPr>
          <p:cNvPr id="6" name="图片 5" descr="图层 1"/>
          <p:cNvPicPr>
            <a:picLocks noChangeAspect="1"/>
          </p:cNvPicPr>
          <p:nvPr/>
        </p:nvPicPr>
        <p:blipFill>
          <a:blip r:embed="rId3"/>
          <a:stretch>
            <a:fillRect/>
          </a:stretch>
        </p:blipFill>
        <p:spPr>
          <a:xfrm>
            <a:off x="11163300" y="339408"/>
            <a:ext cx="331470" cy="294640"/>
          </a:xfrm>
          <a:prstGeom prst="rect">
            <a:avLst/>
          </a:prstGeom>
        </p:spPr>
      </p:pic>
      <p:cxnSp>
        <p:nvCxnSpPr>
          <p:cNvPr id="7" name="直接连接符 6"/>
          <p:cNvCxnSpPr/>
          <p:nvPr/>
        </p:nvCxnSpPr>
        <p:spPr>
          <a:xfrm>
            <a:off x="11049000" y="360998"/>
            <a:ext cx="0" cy="2514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459740" y="171450"/>
            <a:ext cx="5549900" cy="521970"/>
          </a:xfrm>
          <a:prstGeom prst="rect">
            <a:avLst/>
          </a:prstGeom>
          <a:noFill/>
        </p:spPr>
        <p:txBody>
          <a:bodyPr wrap="square" rtlCol="0">
            <a:spAutoFit/>
          </a:bodyPr>
          <a:p>
            <a:pPr algn="l">
              <a:lnSpc>
                <a:spcPct val="140000"/>
              </a:lnSpc>
            </a:pPr>
            <a:r>
              <a:rPr lang="zh-CN" altLang="en-US" sz="2000" b="1" dirty="0">
                <a:solidFill>
                  <a:schemeClr val="accent6"/>
                </a:solidFill>
                <a:latin typeface="微软雅黑" panose="020B0503020204020204" charset="-122"/>
                <a:ea typeface="微软雅黑" panose="020B0503020204020204" charset="-122"/>
                <a:sym typeface="+mn-ea"/>
              </a:rPr>
              <a:t>完善企业主页公司介绍和产品相关信息</a:t>
            </a:r>
            <a:endParaRPr lang="zh-CN" altLang="en-US" sz="2000" b="1" dirty="0">
              <a:solidFill>
                <a:schemeClr val="accent6"/>
              </a:solidFill>
              <a:latin typeface="微软雅黑" panose="020B0503020204020204" charset="-122"/>
              <a:ea typeface="微软雅黑" panose="020B0503020204020204" charset="-122"/>
              <a:sym typeface="+mn-ea"/>
            </a:endParaRPr>
          </a:p>
        </p:txBody>
      </p:sp>
      <p:pic>
        <p:nvPicPr>
          <p:cNvPr id="10" name="图片 9"/>
          <p:cNvPicPr>
            <a:picLocks noChangeAspect="1"/>
          </p:cNvPicPr>
          <p:nvPr/>
        </p:nvPicPr>
        <p:blipFill>
          <a:blip r:embed="rId4"/>
          <a:srcRect r="511" b="5702"/>
          <a:stretch>
            <a:fillRect/>
          </a:stretch>
        </p:blipFill>
        <p:spPr>
          <a:xfrm>
            <a:off x="2585720" y="1057275"/>
            <a:ext cx="2950210" cy="5208270"/>
          </a:xfrm>
          <a:prstGeom prst="rect">
            <a:avLst/>
          </a:prstGeom>
        </p:spPr>
      </p:pic>
      <p:grpSp>
        <p:nvGrpSpPr>
          <p:cNvPr id="13" name="组合 12"/>
          <p:cNvGrpSpPr/>
          <p:nvPr/>
        </p:nvGrpSpPr>
        <p:grpSpPr>
          <a:xfrm rot="0">
            <a:off x="2361565" y="789305"/>
            <a:ext cx="3398520" cy="5916930"/>
            <a:chOff x="10320" y="277"/>
            <a:chExt cx="5072" cy="9892"/>
          </a:xfrm>
        </p:grpSpPr>
        <p:sp>
          <p:nvSpPr>
            <p:cNvPr id="15" name="圆角矩形 14"/>
            <p:cNvSpPr/>
            <p:nvPr/>
          </p:nvSpPr>
          <p:spPr>
            <a:xfrm>
              <a:off x="10756" y="668"/>
              <a:ext cx="4200" cy="3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p:cNvPicPr/>
            <p:nvPr/>
          </p:nvPicPr>
          <p:blipFill>
            <a:blip r:embed="rId5">
              <a:extLst>
                <a:ext uri="{28A0092B-C50C-407E-A947-70E740481C1C}">
                  <a14:useLocalDpi xmlns:a14="http://schemas.microsoft.com/office/drawing/2010/main" val="0"/>
                </a:ext>
              </a:extLst>
            </a:blip>
            <a:stretch>
              <a:fillRect/>
            </a:stretch>
          </p:blipFill>
          <p:spPr>
            <a:xfrm>
              <a:off x="10320" y="277"/>
              <a:ext cx="5073" cy="9893"/>
            </a:xfrm>
            <a:prstGeom prst="rect">
              <a:avLst/>
            </a:prstGeom>
          </p:spPr>
        </p:pic>
        <p:pic>
          <p:nvPicPr>
            <p:cNvPr id="18" name="图片 17" descr="电池栏"/>
            <p:cNvPicPr>
              <a:picLocks noChangeAspect="1"/>
            </p:cNvPicPr>
            <p:nvPr/>
          </p:nvPicPr>
          <p:blipFill>
            <a:blip r:embed="rId6"/>
            <a:stretch>
              <a:fillRect/>
            </a:stretch>
          </p:blipFill>
          <p:spPr>
            <a:xfrm>
              <a:off x="10939" y="830"/>
              <a:ext cx="3881" cy="153"/>
            </a:xfrm>
            <a:prstGeom prst="rect">
              <a:avLst/>
            </a:prstGeom>
          </p:spPr>
        </p:pic>
      </p:grpSp>
      <p:sp>
        <p:nvSpPr>
          <p:cNvPr id="19" name="文本框 18"/>
          <p:cNvSpPr txBox="1"/>
          <p:nvPr/>
        </p:nvSpPr>
        <p:spPr>
          <a:xfrm>
            <a:off x="6121400" y="887095"/>
            <a:ext cx="5041900" cy="5323205"/>
          </a:xfrm>
          <a:prstGeom prst="rect">
            <a:avLst/>
          </a:prstGeom>
          <a:noFill/>
        </p:spPr>
        <p:txBody>
          <a:bodyPr wrap="square" rtlCol="0">
            <a:spAutoFit/>
          </a:bodyPr>
          <a:p>
            <a:r>
              <a:rPr lang="zh-CN" altLang="en-US" sz="2000" b="1">
                <a:latin typeface="微软雅黑" panose="020B0503020204020204" charset="-122"/>
                <a:ea typeface="微软雅黑" panose="020B0503020204020204" charset="-122"/>
              </a:rPr>
              <a:t>建立信任</a:t>
            </a:r>
            <a:r>
              <a:rPr lang="zh-CN" altLang="en-US" sz="2000">
                <a:latin typeface="微软雅黑" panose="020B0503020204020204" charset="-122"/>
                <a:ea typeface="微软雅黑" panose="020B0503020204020204" charset="-122"/>
              </a:rPr>
              <a:t>：</a:t>
            </a:r>
            <a:endParaRPr lang="zh-CN" altLang="en-US" sz="2000">
              <a:latin typeface="微软雅黑" panose="020B0503020204020204" charset="-122"/>
              <a:ea typeface="微软雅黑" panose="020B0503020204020204" charset="-122"/>
            </a:endParaRPr>
          </a:p>
          <a:p>
            <a:r>
              <a:rPr lang="zh-CN" altLang="en-US" sz="2000">
                <a:latin typeface="微软雅黑" panose="020B0503020204020204" charset="-122"/>
                <a:ea typeface="微软雅黑" panose="020B0503020204020204" charset="-122"/>
              </a:rPr>
              <a:t>展示真实、完整且丰富的信息，突出企业理念、历史、价值或成就等，让客户建立信任感</a:t>
            </a:r>
            <a:endParaRPr lang="zh-CN" altLang="en-US" sz="2000">
              <a:latin typeface="微软雅黑" panose="020B0503020204020204" charset="-122"/>
              <a:ea typeface="微软雅黑" panose="020B0503020204020204" charset="-122"/>
            </a:endParaRPr>
          </a:p>
          <a:p>
            <a:r>
              <a:rPr lang="zh-CN" altLang="en-US" sz="2000" b="1">
                <a:latin typeface="微软雅黑" panose="020B0503020204020204" charset="-122"/>
                <a:ea typeface="微软雅黑" panose="020B0503020204020204" charset="-122"/>
              </a:rPr>
              <a:t>满足需求</a:t>
            </a:r>
            <a:endParaRPr lang="zh-CN" altLang="en-US" sz="2000">
              <a:latin typeface="微软雅黑" panose="020B0503020204020204" charset="-122"/>
              <a:ea typeface="微软雅黑" panose="020B0503020204020204" charset="-122"/>
            </a:endParaRPr>
          </a:p>
          <a:p>
            <a:r>
              <a:rPr lang="zh-CN" altLang="en-US" sz="2000">
                <a:latin typeface="微软雅黑" panose="020B0503020204020204" charset="-122"/>
                <a:ea typeface="微软雅黑" panose="020B0503020204020204" charset="-122"/>
              </a:rPr>
              <a:t>强调自身优势，以品牌价值等信息，说明企业符合客户需求</a:t>
            </a:r>
            <a:endParaRPr lang="zh-CN" altLang="en-US" sz="2000">
              <a:latin typeface="微软雅黑" panose="020B0503020204020204" charset="-122"/>
              <a:ea typeface="微软雅黑" panose="020B0503020204020204" charset="-122"/>
            </a:endParaRPr>
          </a:p>
          <a:p>
            <a:r>
              <a:rPr lang="zh-CN" altLang="en-US" sz="2000" b="1">
                <a:latin typeface="微软雅黑" panose="020B0503020204020204" charset="-122"/>
                <a:ea typeface="微软雅黑" panose="020B0503020204020204" charset="-122"/>
              </a:rPr>
              <a:t>简单明了</a:t>
            </a:r>
            <a:endParaRPr lang="zh-CN" altLang="en-US" sz="2000" b="1">
              <a:latin typeface="微软雅黑" panose="020B0503020204020204" charset="-122"/>
              <a:ea typeface="微软雅黑" panose="020B0503020204020204" charset="-122"/>
            </a:endParaRPr>
          </a:p>
          <a:p>
            <a:r>
              <a:rPr lang="zh-CN" altLang="en-US" sz="2000">
                <a:solidFill>
                  <a:schemeClr val="tx1"/>
                </a:solidFill>
                <a:latin typeface="微软雅黑" panose="020B0503020204020204" charset="-122"/>
                <a:ea typeface="微软雅黑" panose="020B0503020204020204" charset="-122"/>
              </a:rPr>
              <a:t>勾选好所属行业和产品细分类别，同时标明产品详细规格参数，搭配</a:t>
            </a:r>
            <a:r>
              <a:rPr lang="en-US" altLang="zh-CN" sz="2000">
                <a:solidFill>
                  <a:schemeClr val="tx1"/>
                </a:solidFill>
                <a:latin typeface="微软雅黑" panose="020B0503020204020204" charset="-122"/>
                <a:ea typeface="微软雅黑" panose="020B0503020204020204" charset="-122"/>
              </a:rPr>
              <a:t>1-3</a:t>
            </a:r>
            <a:r>
              <a:rPr lang="zh-CN" altLang="en-US" sz="2000">
                <a:solidFill>
                  <a:schemeClr val="tx1"/>
                </a:solidFill>
                <a:latin typeface="微软雅黑" panose="020B0503020204020204" charset="-122"/>
                <a:ea typeface="微软雅黑" panose="020B0503020204020204" charset="-122"/>
              </a:rPr>
              <a:t>张图展示产品整体和细节，突出产品特性</a:t>
            </a:r>
            <a:endParaRPr lang="zh-CN" altLang="en-US" sz="2000">
              <a:solidFill>
                <a:schemeClr val="tx1"/>
              </a:solidFill>
              <a:latin typeface="微软雅黑" panose="020B0503020204020204" charset="-122"/>
              <a:ea typeface="微软雅黑" panose="020B0503020204020204" charset="-122"/>
            </a:endParaRPr>
          </a:p>
          <a:p>
            <a:r>
              <a:rPr lang="zh-CN" altLang="en-US" sz="2000" b="1">
                <a:solidFill>
                  <a:schemeClr val="tx1"/>
                </a:solidFill>
                <a:latin typeface="微软雅黑" panose="020B0503020204020204" charset="-122"/>
                <a:ea typeface="微软雅黑" panose="020B0503020204020204" charset="-122"/>
              </a:rPr>
              <a:t>容易联系</a:t>
            </a:r>
            <a:endParaRPr lang="zh-CN" altLang="en-US" sz="2000" b="1">
              <a:solidFill>
                <a:schemeClr val="tx1"/>
              </a:solidFill>
              <a:latin typeface="微软雅黑" panose="020B0503020204020204" charset="-122"/>
              <a:ea typeface="微软雅黑" panose="020B0503020204020204" charset="-122"/>
            </a:endParaRPr>
          </a:p>
          <a:p>
            <a:r>
              <a:rPr lang="zh-CN" altLang="en-US" sz="2000">
                <a:solidFill>
                  <a:schemeClr val="tx1"/>
                </a:solidFill>
                <a:latin typeface="微软雅黑" panose="020B0503020204020204" charset="-122"/>
                <a:ea typeface="微软雅黑" panose="020B0503020204020204" charset="-122"/>
              </a:rPr>
              <a:t>平台上已有多种即时通讯渠道，企业需每日定时关注信息，以免错过重要信息</a:t>
            </a:r>
            <a:endParaRPr lang="zh-CN" altLang="en-US" sz="2000">
              <a:solidFill>
                <a:schemeClr val="tx1"/>
              </a:solidFill>
              <a:latin typeface="微软雅黑" panose="020B0503020204020204" charset="-122"/>
              <a:ea typeface="微软雅黑" panose="020B0503020204020204" charset="-122"/>
            </a:endParaRPr>
          </a:p>
          <a:p>
            <a:r>
              <a:rPr lang="zh-CN" altLang="en-US" sz="2000" b="1">
                <a:solidFill>
                  <a:schemeClr val="tx1"/>
                </a:solidFill>
                <a:latin typeface="微软雅黑" panose="020B0503020204020204" charset="-122"/>
                <a:ea typeface="微软雅黑" panose="020B0503020204020204" charset="-122"/>
              </a:rPr>
              <a:t>多语支持</a:t>
            </a:r>
            <a:endParaRPr lang="zh-CN" altLang="en-US" sz="2000">
              <a:solidFill>
                <a:schemeClr val="tx1"/>
              </a:solidFill>
              <a:latin typeface="微软雅黑" panose="020B0503020204020204" charset="-122"/>
              <a:ea typeface="微软雅黑" panose="020B0503020204020204" charset="-122"/>
            </a:endParaRPr>
          </a:p>
          <a:p>
            <a:r>
              <a:rPr lang="zh-CN" altLang="en-US" sz="2000">
                <a:solidFill>
                  <a:schemeClr val="tx1"/>
                </a:solidFill>
                <a:latin typeface="微软雅黑" panose="020B0503020204020204" charset="-122"/>
                <a:ea typeface="微软雅黑" panose="020B0503020204020204" charset="-122"/>
              </a:rPr>
              <a:t>平台已有英文站，企业介绍和产品信息，需保证英文站点上传英文信息</a:t>
            </a:r>
            <a:endParaRPr lang="zh-CN" altLang="en-US" sz="2000">
              <a:solidFill>
                <a:schemeClr val="tx1"/>
              </a:solidFill>
              <a:latin typeface="微软雅黑" panose="020B0503020204020204" charset="-122"/>
              <a:ea typeface="微软雅黑" panose="020B050302020402020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p:pic>
        <p:nvPicPr>
          <p:cNvPr id="2" name="图片 1" descr="01"/>
          <p:cNvPicPr>
            <a:picLocks noChangeAspect="1"/>
          </p:cNvPicPr>
          <p:nvPr/>
        </p:nvPicPr>
        <p:blipFill>
          <a:blip r:embed="rId2"/>
          <a:stretch>
            <a:fillRect/>
          </a:stretch>
        </p:blipFill>
        <p:spPr>
          <a:xfrm>
            <a:off x="9277985" y="323850"/>
            <a:ext cx="1656715" cy="325755"/>
          </a:xfrm>
          <a:prstGeom prst="rect">
            <a:avLst/>
          </a:prstGeom>
        </p:spPr>
      </p:pic>
      <p:pic>
        <p:nvPicPr>
          <p:cNvPr id="6" name="图片 5" descr="图层 1"/>
          <p:cNvPicPr>
            <a:picLocks noChangeAspect="1"/>
          </p:cNvPicPr>
          <p:nvPr/>
        </p:nvPicPr>
        <p:blipFill>
          <a:blip r:embed="rId3"/>
          <a:stretch>
            <a:fillRect/>
          </a:stretch>
        </p:blipFill>
        <p:spPr>
          <a:xfrm>
            <a:off x="11163300" y="339408"/>
            <a:ext cx="331470" cy="294640"/>
          </a:xfrm>
          <a:prstGeom prst="rect">
            <a:avLst/>
          </a:prstGeom>
        </p:spPr>
      </p:pic>
      <p:cxnSp>
        <p:nvCxnSpPr>
          <p:cNvPr id="7" name="直接连接符 6"/>
          <p:cNvCxnSpPr/>
          <p:nvPr/>
        </p:nvCxnSpPr>
        <p:spPr>
          <a:xfrm>
            <a:off x="11049000" y="360998"/>
            <a:ext cx="0" cy="2514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459740" y="171450"/>
            <a:ext cx="5549900" cy="521970"/>
          </a:xfrm>
          <a:prstGeom prst="rect">
            <a:avLst/>
          </a:prstGeom>
          <a:noFill/>
        </p:spPr>
        <p:txBody>
          <a:bodyPr wrap="square" rtlCol="0">
            <a:spAutoFit/>
          </a:bodyPr>
          <a:p>
            <a:pPr algn="l">
              <a:lnSpc>
                <a:spcPct val="140000"/>
              </a:lnSpc>
            </a:pPr>
            <a:r>
              <a:rPr lang="zh-CN" altLang="en-US" sz="2000" b="1" dirty="0">
                <a:solidFill>
                  <a:schemeClr val="accent6"/>
                </a:solidFill>
                <a:latin typeface="微软雅黑" panose="020B0503020204020204" charset="-122"/>
                <a:ea typeface="微软雅黑" panose="020B0503020204020204" charset="-122"/>
                <a:sym typeface="+mn-ea"/>
              </a:rPr>
              <a:t>挑选直播产品</a:t>
            </a:r>
            <a:endParaRPr lang="zh-CN" altLang="en-US" sz="2000" b="1" dirty="0">
              <a:solidFill>
                <a:schemeClr val="accent6"/>
              </a:solidFill>
              <a:latin typeface="微软雅黑" panose="020B0503020204020204" charset="-122"/>
              <a:ea typeface="微软雅黑" panose="020B0503020204020204" charset="-122"/>
              <a:sym typeface="+mn-ea"/>
            </a:endParaRPr>
          </a:p>
        </p:txBody>
      </p:sp>
      <p:sp>
        <p:nvSpPr>
          <p:cNvPr id="4" name="流程图: 可选过程 3"/>
          <p:cNvSpPr/>
          <p:nvPr/>
        </p:nvSpPr>
        <p:spPr>
          <a:xfrm>
            <a:off x="5057140" y="2870835"/>
            <a:ext cx="2078355" cy="851535"/>
          </a:xfrm>
          <a:prstGeom prst="flowChartAlternateProcess">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t>选品定位</a:t>
            </a:r>
            <a:endParaRPr lang="zh-CN" altLang="en-US" sz="2400" b="1"/>
          </a:p>
        </p:txBody>
      </p:sp>
      <p:sp>
        <p:nvSpPr>
          <p:cNvPr id="5" name="流程图: 可选过程 4"/>
          <p:cNvSpPr/>
          <p:nvPr/>
        </p:nvSpPr>
        <p:spPr>
          <a:xfrm>
            <a:off x="808990" y="1459865"/>
            <a:ext cx="3520440" cy="79375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1" name="流程图: 可选过程 10"/>
          <p:cNvSpPr/>
          <p:nvPr/>
        </p:nvSpPr>
        <p:spPr>
          <a:xfrm>
            <a:off x="7642860" y="1459865"/>
            <a:ext cx="3520440" cy="79375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2" name="流程图: 可选过程 11"/>
          <p:cNvSpPr/>
          <p:nvPr/>
        </p:nvSpPr>
        <p:spPr>
          <a:xfrm>
            <a:off x="693420" y="4282440"/>
            <a:ext cx="3520440" cy="79375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4" name="文本框 13"/>
          <p:cNvSpPr txBox="1"/>
          <p:nvPr/>
        </p:nvSpPr>
        <p:spPr>
          <a:xfrm>
            <a:off x="1032510" y="1672590"/>
            <a:ext cx="2842895" cy="368300"/>
          </a:xfrm>
          <a:prstGeom prst="rect">
            <a:avLst/>
          </a:prstGeom>
          <a:noFill/>
        </p:spPr>
        <p:txBody>
          <a:bodyPr wrap="square" rtlCol="0">
            <a:spAutoFit/>
          </a:bodyPr>
          <a:p>
            <a:pPr algn="ctr"/>
            <a:r>
              <a:rPr lang="zh-CN" altLang="en-US"/>
              <a:t>本店销量最高的产品</a:t>
            </a:r>
            <a:endParaRPr lang="zh-CN" altLang="en-US"/>
          </a:p>
        </p:txBody>
      </p:sp>
      <p:sp>
        <p:nvSpPr>
          <p:cNvPr id="16" name="文本框 15"/>
          <p:cNvSpPr txBox="1"/>
          <p:nvPr/>
        </p:nvSpPr>
        <p:spPr>
          <a:xfrm>
            <a:off x="8407400" y="1672590"/>
            <a:ext cx="1991360" cy="368300"/>
          </a:xfrm>
          <a:prstGeom prst="rect">
            <a:avLst/>
          </a:prstGeom>
          <a:noFill/>
        </p:spPr>
        <p:txBody>
          <a:bodyPr wrap="square" rtlCol="0">
            <a:spAutoFit/>
          </a:bodyPr>
          <a:p>
            <a:r>
              <a:rPr lang="zh-CN" altLang="en-US"/>
              <a:t>新产品</a:t>
            </a:r>
            <a:endParaRPr lang="zh-CN" altLang="en-US"/>
          </a:p>
        </p:txBody>
      </p:sp>
      <p:sp>
        <p:nvSpPr>
          <p:cNvPr id="20" name="文本框 19"/>
          <p:cNvSpPr txBox="1"/>
          <p:nvPr/>
        </p:nvSpPr>
        <p:spPr>
          <a:xfrm>
            <a:off x="1148080" y="4495165"/>
            <a:ext cx="2611755" cy="368300"/>
          </a:xfrm>
          <a:prstGeom prst="rect">
            <a:avLst/>
          </a:prstGeom>
          <a:noFill/>
        </p:spPr>
        <p:txBody>
          <a:bodyPr wrap="square" rtlCol="0">
            <a:spAutoFit/>
          </a:bodyPr>
          <a:p>
            <a:pPr algn="ctr"/>
            <a:r>
              <a:rPr lang="zh-CN" altLang="en-US"/>
              <a:t>符合市场趋势的产品</a:t>
            </a:r>
            <a:endParaRPr lang="zh-CN" altLang="en-US"/>
          </a:p>
        </p:txBody>
      </p:sp>
      <p:sp>
        <p:nvSpPr>
          <p:cNvPr id="23" name="流程图: 可选过程 22"/>
          <p:cNvSpPr/>
          <p:nvPr/>
        </p:nvSpPr>
        <p:spPr>
          <a:xfrm>
            <a:off x="7642860" y="4282440"/>
            <a:ext cx="3520440" cy="79375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24" name="文本框 23"/>
          <p:cNvSpPr txBox="1"/>
          <p:nvPr/>
        </p:nvSpPr>
        <p:spPr>
          <a:xfrm>
            <a:off x="8097520" y="4495165"/>
            <a:ext cx="2611755" cy="368300"/>
          </a:xfrm>
          <a:prstGeom prst="rect">
            <a:avLst/>
          </a:prstGeom>
          <a:noFill/>
        </p:spPr>
        <p:txBody>
          <a:bodyPr wrap="square" rtlCol="0">
            <a:spAutoFit/>
          </a:bodyPr>
          <a:p>
            <a:pPr algn="ctr"/>
            <a:r>
              <a:rPr lang="zh-CN" altLang="en-US"/>
              <a:t>促销产品</a:t>
            </a: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p:pic>
        <p:nvPicPr>
          <p:cNvPr id="2" name="图片 1" descr="01"/>
          <p:cNvPicPr>
            <a:picLocks noChangeAspect="1"/>
          </p:cNvPicPr>
          <p:nvPr/>
        </p:nvPicPr>
        <p:blipFill>
          <a:blip r:embed="rId2"/>
          <a:stretch>
            <a:fillRect/>
          </a:stretch>
        </p:blipFill>
        <p:spPr>
          <a:xfrm>
            <a:off x="9277985" y="323850"/>
            <a:ext cx="1656715" cy="325755"/>
          </a:xfrm>
          <a:prstGeom prst="rect">
            <a:avLst/>
          </a:prstGeom>
        </p:spPr>
      </p:pic>
      <p:pic>
        <p:nvPicPr>
          <p:cNvPr id="6" name="图片 5" descr="图层 1"/>
          <p:cNvPicPr>
            <a:picLocks noChangeAspect="1"/>
          </p:cNvPicPr>
          <p:nvPr/>
        </p:nvPicPr>
        <p:blipFill>
          <a:blip r:embed="rId3"/>
          <a:stretch>
            <a:fillRect/>
          </a:stretch>
        </p:blipFill>
        <p:spPr>
          <a:xfrm>
            <a:off x="11163300" y="339408"/>
            <a:ext cx="331470" cy="294640"/>
          </a:xfrm>
          <a:prstGeom prst="rect">
            <a:avLst/>
          </a:prstGeom>
        </p:spPr>
      </p:pic>
      <p:cxnSp>
        <p:nvCxnSpPr>
          <p:cNvPr id="7" name="直接连接符 6"/>
          <p:cNvCxnSpPr/>
          <p:nvPr/>
        </p:nvCxnSpPr>
        <p:spPr>
          <a:xfrm>
            <a:off x="11049000" y="360998"/>
            <a:ext cx="0" cy="2514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459740" y="171450"/>
            <a:ext cx="5549900" cy="521970"/>
          </a:xfrm>
          <a:prstGeom prst="rect">
            <a:avLst/>
          </a:prstGeom>
          <a:noFill/>
        </p:spPr>
        <p:txBody>
          <a:bodyPr wrap="square" rtlCol="0">
            <a:spAutoFit/>
          </a:bodyPr>
          <a:p>
            <a:pPr algn="l">
              <a:lnSpc>
                <a:spcPct val="140000"/>
              </a:lnSpc>
            </a:pPr>
            <a:r>
              <a:rPr lang="zh-CN" altLang="en-US" sz="2000" b="1" dirty="0">
                <a:solidFill>
                  <a:schemeClr val="accent6"/>
                </a:solidFill>
                <a:latin typeface="微软雅黑" panose="020B0503020204020204" charset="-122"/>
                <a:ea typeface="微软雅黑" panose="020B0503020204020204" charset="-122"/>
                <a:sym typeface="+mn-ea"/>
              </a:rPr>
              <a:t>准备直播脚本</a:t>
            </a:r>
            <a:endParaRPr lang="zh-CN" altLang="en-US" sz="2000" b="1" dirty="0">
              <a:solidFill>
                <a:schemeClr val="accent6"/>
              </a:solidFill>
              <a:latin typeface="微软雅黑" panose="020B0503020204020204" charset="-122"/>
              <a:ea typeface="微软雅黑" panose="020B0503020204020204" charset="-122"/>
              <a:sym typeface="+mn-ea"/>
            </a:endParaRPr>
          </a:p>
        </p:txBody>
      </p:sp>
      <p:sp>
        <p:nvSpPr>
          <p:cNvPr id="8" name="文本框 7"/>
          <p:cNvSpPr txBox="1"/>
          <p:nvPr/>
        </p:nvSpPr>
        <p:spPr>
          <a:xfrm>
            <a:off x="730885" y="857250"/>
            <a:ext cx="10951845" cy="5631180"/>
          </a:xfrm>
          <a:prstGeom prst="rect">
            <a:avLst/>
          </a:prstGeom>
          <a:noFill/>
        </p:spPr>
        <p:txBody>
          <a:bodyPr wrap="square" rtlCol="0" anchor="t">
            <a:spAutoFit/>
          </a:bodyPr>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整场脚本是对整场直播的脚本编写，在直播过程之中，最重要的就是对我们的直播套路进行一个规划和安排，重点是逻辑和玩法的编写以及直播节奏的把控。</a:t>
            </a:r>
            <a:endParaRPr lang="zh-CN" altLang="en-US"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整场直播大概</a:t>
            </a:r>
            <a:r>
              <a:rPr lang="en-US" altLang="zh-CN" sz="1600">
                <a:latin typeface="微软雅黑" panose="020B0503020204020204" charset="-122"/>
                <a:ea typeface="微软雅黑" panose="020B0503020204020204" charset="-122"/>
                <a:cs typeface="微软雅黑" panose="020B0503020204020204" charset="-122"/>
              </a:rPr>
              <a:t>1</a:t>
            </a:r>
            <a:r>
              <a:rPr lang="zh-CN" altLang="en-US" sz="1600">
                <a:latin typeface="微软雅黑" panose="020B0503020204020204" charset="-122"/>
                <a:ea typeface="微软雅黑" panose="020B0503020204020204" charset="-122"/>
                <a:cs typeface="微软雅黑" panose="020B0503020204020204" charset="-122"/>
              </a:rPr>
              <a:t>个小时，中间是不会休息的。</a:t>
            </a:r>
            <a:endParaRPr lang="zh-CN" altLang="en-US"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接下来我们会对整场直播的脚本进行一个阐述：</a:t>
            </a:r>
            <a:endParaRPr lang="zh-CN" altLang="en-US"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1.提前</a:t>
            </a:r>
            <a:r>
              <a:rPr lang="en-US" altLang="zh-CN" sz="1600">
                <a:latin typeface="微软雅黑" panose="020B0503020204020204" charset="-122"/>
                <a:ea typeface="微软雅黑" panose="020B0503020204020204" charset="-122"/>
                <a:cs typeface="微软雅黑" panose="020B0503020204020204" charset="-122"/>
              </a:rPr>
              <a:t>10</a:t>
            </a:r>
            <a:r>
              <a:rPr lang="zh-CN" altLang="en-US" sz="1600">
                <a:latin typeface="微软雅黑" panose="020B0503020204020204" charset="-122"/>
                <a:ea typeface="微软雅黑" panose="020B0503020204020204" charset="-122"/>
                <a:cs typeface="微软雅黑" panose="020B0503020204020204" charset="-122"/>
              </a:rPr>
              <a:t>分钟，进入直播间，</a:t>
            </a:r>
            <a:r>
              <a:rPr lang="zh-CN" altLang="en-US" sz="1600">
                <a:latin typeface="微软雅黑" panose="020B0503020204020204" charset="-122"/>
                <a:ea typeface="微软雅黑" panose="020B0503020204020204" charset="-122"/>
                <a:cs typeface="微软雅黑" panose="020B0503020204020204" charset="-122"/>
              </a:rPr>
              <a:t>签到环节，和最先来的粉丝打招呼。</a:t>
            </a:r>
            <a:endParaRPr lang="zh-CN" altLang="en-US"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2.直播正式开始后，第1~5分钟，近景直播，边互动边安利本场直播1~2款新产品；</a:t>
            </a:r>
            <a:endParaRPr lang="zh-CN" altLang="en-US"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3.第5~10分钟，剧透今日新款和主推款。</a:t>
            </a:r>
            <a:endParaRPr lang="zh-CN" altLang="en-US"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4.第10~20分钟，将今天所有的款全部走马观花过一遍，不做过多停留，但新产品可以重点推荐。整个剧透最多持续10分钟。整个过程不看采购商评论，不跟采购商走，按自己的节奏逐一剧透。</a:t>
            </a:r>
            <a:endParaRPr lang="zh-CN" altLang="en-US"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5.开播半小时后正式进入产品逐个推荐。有重点地根据采购商对于剧透的需求来介绍，每个产品的介绍不宜超过</a:t>
            </a:r>
            <a:r>
              <a:rPr lang="en-US" altLang="zh-CN" sz="1600">
                <a:latin typeface="微软雅黑" panose="020B0503020204020204" charset="-122"/>
                <a:ea typeface="微软雅黑" panose="020B0503020204020204" charset="-122"/>
                <a:cs typeface="微软雅黑" panose="020B0503020204020204" charset="-122"/>
              </a:rPr>
              <a:t>10</a:t>
            </a:r>
            <a:r>
              <a:rPr lang="zh-CN" altLang="en-US" sz="1600">
                <a:latin typeface="微软雅黑" panose="020B0503020204020204" charset="-122"/>
                <a:ea typeface="微软雅黑" panose="020B0503020204020204" charset="-122"/>
                <a:cs typeface="微软雅黑" panose="020B0503020204020204" charset="-122"/>
              </a:rPr>
              <a:t>分钟。</a:t>
            </a:r>
            <a:endParaRPr lang="zh-CN" altLang="en-US"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6.直播中，安排场控人员根据同时在线人数和每个产品的咨询数据，引导主播进行重点演绎的调整。</a:t>
            </a:r>
            <a:endParaRPr lang="zh-CN" altLang="en-US"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en-US" altLang="zh-CN" sz="1600">
                <a:latin typeface="微软雅黑" panose="020B0503020204020204" charset="-122"/>
                <a:ea typeface="微软雅黑" panose="020B0503020204020204" charset="-122"/>
                <a:cs typeface="微软雅黑" panose="020B0503020204020204" charset="-122"/>
              </a:rPr>
              <a:t>7</a:t>
            </a:r>
            <a:r>
              <a:rPr lang="zh-CN" altLang="en-US" sz="1600">
                <a:latin typeface="微软雅黑" panose="020B0503020204020204" charset="-122"/>
                <a:ea typeface="微软雅黑" panose="020B0503020204020204" charset="-122"/>
                <a:cs typeface="微软雅黑" panose="020B0503020204020204" charset="-122"/>
              </a:rPr>
              <a:t>.最后十分钟，主播简单回顾今日产品，并根据场控整理的问题，见缝插针回复今日商品的问题。</a:t>
            </a:r>
            <a:endParaRPr lang="zh-CN" altLang="en-US"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en-US" altLang="zh-CN" sz="1600">
                <a:latin typeface="微软雅黑" panose="020B0503020204020204" charset="-122"/>
                <a:ea typeface="微软雅黑" panose="020B0503020204020204" charset="-122"/>
                <a:cs typeface="微软雅黑" panose="020B0503020204020204" charset="-122"/>
              </a:rPr>
              <a:t>8.</a:t>
            </a:r>
            <a:r>
              <a:rPr lang="zh-CN" altLang="en-US" sz="1600">
                <a:latin typeface="微软雅黑" panose="020B0503020204020204" charset="-122"/>
                <a:ea typeface="微软雅黑" panose="020B0503020204020204" charset="-122"/>
                <a:cs typeface="微软雅黑" panose="020B0503020204020204" charset="-122"/>
              </a:rPr>
              <a:t>最后五分钟，表达感谢，并引导用户点击到企业主页进行详细了解</a:t>
            </a:r>
            <a:endParaRPr lang="zh-CN" altLang="en-US"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一份适合的直播脚本，是保证直播有序进行的必要条件，可以让你的直播变得更有趣，产品卖得更好，如果你还没有直播脚本，可以参考下结合自己的产品去优化。</a:t>
            </a:r>
            <a:endParaRPr lang="zh-CN" altLang="en-US" sz="16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p:pic>
        <p:nvPicPr>
          <p:cNvPr id="2" name="图片 1" descr="01"/>
          <p:cNvPicPr>
            <a:picLocks noChangeAspect="1"/>
          </p:cNvPicPr>
          <p:nvPr/>
        </p:nvPicPr>
        <p:blipFill>
          <a:blip r:embed="rId2"/>
          <a:stretch>
            <a:fillRect/>
          </a:stretch>
        </p:blipFill>
        <p:spPr>
          <a:xfrm>
            <a:off x="9277985" y="323850"/>
            <a:ext cx="1656715" cy="325755"/>
          </a:xfrm>
          <a:prstGeom prst="rect">
            <a:avLst/>
          </a:prstGeom>
        </p:spPr>
      </p:pic>
      <p:pic>
        <p:nvPicPr>
          <p:cNvPr id="6" name="图片 5" descr="图层 1"/>
          <p:cNvPicPr>
            <a:picLocks noChangeAspect="1"/>
          </p:cNvPicPr>
          <p:nvPr/>
        </p:nvPicPr>
        <p:blipFill>
          <a:blip r:embed="rId3"/>
          <a:stretch>
            <a:fillRect/>
          </a:stretch>
        </p:blipFill>
        <p:spPr>
          <a:xfrm>
            <a:off x="11163300" y="339408"/>
            <a:ext cx="331470" cy="294640"/>
          </a:xfrm>
          <a:prstGeom prst="rect">
            <a:avLst/>
          </a:prstGeom>
        </p:spPr>
      </p:pic>
      <p:cxnSp>
        <p:nvCxnSpPr>
          <p:cNvPr id="7" name="直接连接符 6"/>
          <p:cNvCxnSpPr/>
          <p:nvPr/>
        </p:nvCxnSpPr>
        <p:spPr>
          <a:xfrm>
            <a:off x="11049000" y="360998"/>
            <a:ext cx="0" cy="2514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459740" y="171450"/>
            <a:ext cx="5549900" cy="521970"/>
          </a:xfrm>
          <a:prstGeom prst="rect">
            <a:avLst/>
          </a:prstGeom>
          <a:noFill/>
        </p:spPr>
        <p:txBody>
          <a:bodyPr wrap="square" rtlCol="0">
            <a:spAutoFit/>
          </a:bodyPr>
          <a:p>
            <a:pPr algn="l">
              <a:lnSpc>
                <a:spcPct val="140000"/>
              </a:lnSpc>
            </a:pPr>
            <a:r>
              <a:rPr lang="zh-CN" altLang="en-US" sz="2000" b="1" dirty="0">
                <a:solidFill>
                  <a:schemeClr val="accent6"/>
                </a:solidFill>
                <a:latin typeface="微软雅黑" panose="020B0503020204020204" charset="-122"/>
                <a:ea typeface="微软雅黑" panose="020B0503020204020204" charset="-122"/>
                <a:sym typeface="+mn-ea"/>
              </a:rPr>
              <a:t>直播人员安排</a:t>
            </a:r>
            <a:endParaRPr lang="zh-CN" altLang="en-US" sz="2000" b="1" dirty="0">
              <a:solidFill>
                <a:schemeClr val="accent6"/>
              </a:solidFill>
              <a:latin typeface="微软雅黑" panose="020B0503020204020204" charset="-122"/>
              <a:ea typeface="微软雅黑" panose="020B0503020204020204" charset="-122"/>
              <a:sym typeface="+mn-ea"/>
            </a:endParaRPr>
          </a:p>
        </p:txBody>
      </p:sp>
      <p:sp>
        <p:nvSpPr>
          <p:cNvPr id="8" name="文本框 7"/>
          <p:cNvSpPr txBox="1"/>
          <p:nvPr/>
        </p:nvSpPr>
        <p:spPr>
          <a:xfrm>
            <a:off x="6431280" y="1506855"/>
            <a:ext cx="5063490" cy="3046095"/>
          </a:xfrm>
          <a:prstGeom prst="rect">
            <a:avLst/>
          </a:prstGeom>
          <a:noFill/>
        </p:spPr>
        <p:txBody>
          <a:bodyPr wrap="square" rtlCol="0" anchor="t">
            <a:spAutoFit/>
          </a:bodyPr>
          <a:p>
            <a:pPr fontAlgn="auto">
              <a:lnSpc>
                <a:spcPct val="150000"/>
              </a:lnSpc>
            </a:pPr>
            <a:r>
              <a:rPr lang="zh-CN" altLang="en-US" sz="2000" b="1">
                <a:latin typeface="微软雅黑" panose="020B0503020204020204" charset="-122"/>
                <a:ea typeface="微软雅黑" panose="020B0503020204020204" charset="-122"/>
                <a:cs typeface="微软雅黑" panose="020B0503020204020204" charset="-122"/>
              </a:rPr>
              <a:t>主播：</a:t>
            </a:r>
            <a:endParaRPr lang="zh-CN" altLang="en-US" sz="2000"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必须是对客户深入了解，且具备产品知识的人，如果企业没有专业主播，可以邀请企业</a:t>
            </a:r>
            <a:r>
              <a:rPr lang="en-US" altLang="zh-CN">
                <a:latin typeface="微软雅黑" panose="020B0503020204020204" charset="-122"/>
                <a:ea typeface="微软雅黑" panose="020B0503020204020204" charset="-122"/>
                <a:cs typeface="微软雅黑" panose="020B0503020204020204" charset="-122"/>
              </a:rPr>
              <a:t>top sales</a:t>
            </a:r>
            <a:r>
              <a:rPr lang="zh-CN" altLang="en-US">
                <a:latin typeface="微软雅黑" panose="020B0503020204020204" charset="-122"/>
                <a:ea typeface="微软雅黑" panose="020B0503020204020204" charset="-122"/>
                <a:cs typeface="微软雅黑" panose="020B0503020204020204" charset="-122"/>
              </a:rPr>
              <a:t>担任</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b="1">
                <a:latin typeface="微软雅黑" panose="020B0503020204020204" charset="-122"/>
                <a:ea typeface="微软雅黑" panose="020B0503020204020204" charset="-122"/>
                <a:cs typeface="微软雅黑" panose="020B0503020204020204" charset="-122"/>
              </a:rPr>
              <a:t>场控：</a:t>
            </a:r>
            <a:endParaRPr lang="zh-CN" altLang="en-US" b="1">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能够随机应变，反应速度快，能够对突发问题做出快速反应</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4"/>
          <a:stretch>
            <a:fillRect/>
          </a:stretch>
        </p:blipFill>
        <p:spPr>
          <a:xfrm>
            <a:off x="668020" y="1925320"/>
            <a:ext cx="5133975" cy="28575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p:pic>
        <p:nvPicPr>
          <p:cNvPr id="2" name="图片 1" descr="01"/>
          <p:cNvPicPr>
            <a:picLocks noChangeAspect="1"/>
          </p:cNvPicPr>
          <p:nvPr/>
        </p:nvPicPr>
        <p:blipFill>
          <a:blip r:embed="rId2"/>
          <a:stretch>
            <a:fillRect/>
          </a:stretch>
        </p:blipFill>
        <p:spPr>
          <a:xfrm>
            <a:off x="9277985" y="323850"/>
            <a:ext cx="1656715" cy="325755"/>
          </a:xfrm>
          <a:prstGeom prst="rect">
            <a:avLst/>
          </a:prstGeom>
        </p:spPr>
      </p:pic>
      <p:pic>
        <p:nvPicPr>
          <p:cNvPr id="6" name="图片 5" descr="图层 1"/>
          <p:cNvPicPr>
            <a:picLocks noChangeAspect="1"/>
          </p:cNvPicPr>
          <p:nvPr/>
        </p:nvPicPr>
        <p:blipFill>
          <a:blip r:embed="rId3"/>
          <a:stretch>
            <a:fillRect/>
          </a:stretch>
        </p:blipFill>
        <p:spPr>
          <a:xfrm>
            <a:off x="11163300" y="339408"/>
            <a:ext cx="331470" cy="294640"/>
          </a:xfrm>
          <a:prstGeom prst="rect">
            <a:avLst/>
          </a:prstGeom>
        </p:spPr>
      </p:pic>
      <p:cxnSp>
        <p:nvCxnSpPr>
          <p:cNvPr id="7" name="直接连接符 6"/>
          <p:cNvCxnSpPr/>
          <p:nvPr/>
        </p:nvCxnSpPr>
        <p:spPr>
          <a:xfrm>
            <a:off x="11049000" y="360998"/>
            <a:ext cx="0" cy="2514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459740" y="171450"/>
            <a:ext cx="5549900" cy="521970"/>
          </a:xfrm>
          <a:prstGeom prst="rect">
            <a:avLst/>
          </a:prstGeom>
          <a:noFill/>
        </p:spPr>
        <p:txBody>
          <a:bodyPr wrap="square" rtlCol="0">
            <a:spAutoFit/>
          </a:bodyPr>
          <a:p>
            <a:pPr algn="l">
              <a:lnSpc>
                <a:spcPct val="140000"/>
              </a:lnSpc>
            </a:pPr>
            <a:r>
              <a:rPr lang="zh-CN" altLang="en-US" sz="2000" b="1" dirty="0">
                <a:solidFill>
                  <a:schemeClr val="accent6"/>
                </a:solidFill>
                <a:latin typeface="微软雅黑" panose="020B0503020204020204" charset="-122"/>
                <a:ea typeface="微软雅黑" panose="020B0503020204020204" charset="-122"/>
                <a:sym typeface="+mn-ea"/>
              </a:rPr>
              <a:t>直播间搭建</a:t>
            </a:r>
            <a:endParaRPr lang="zh-CN" altLang="en-US" sz="2000" b="1" dirty="0">
              <a:solidFill>
                <a:schemeClr val="accent6"/>
              </a:solidFill>
              <a:latin typeface="微软雅黑" panose="020B0503020204020204" charset="-122"/>
              <a:ea typeface="微软雅黑" panose="020B0503020204020204" charset="-122"/>
              <a:sym typeface="+mn-ea"/>
            </a:endParaRPr>
          </a:p>
        </p:txBody>
      </p:sp>
      <p:sp>
        <p:nvSpPr>
          <p:cNvPr id="5" name="文本框 4"/>
          <p:cNvSpPr txBox="1"/>
          <p:nvPr/>
        </p:nvSpPr>
        <p:spPr>
          <a:xfrm>
            <a:off x="460375" y="1090295"/>
            <a:ext cx="5041900" cy="4892675"/>
          </a:xfrm>
          <a:prstGeom prst="rect">
            <a:avLst/>
          </a:prstGeom>
          <a:noFill/>
        </p:spPr>
        <p:txBody>
          <a:bodyPr wrap="square" rtlCol="0">
            <a:spAutoFit/>
          </a:bodyPr>
          <a:p>
            <a:pPr marL="342900" indent="-342900">
              <a:lnSpc>
                <a:spcPct val="150000"/>
              </a:lnSpc>
              <a:buFont typeface="+mj-lt"/>
              <a:buAutoNum type="arabicPeriod"/>
            </a:pPr>
            <a:r>
              <a:rPr lang="zh-CN" altLang="en-US" sz="1600" b="1">
                <a:latin typeface="微软雅黑" panose="020B0503020204020204" charset="-122"/>
                <a:ea typeface="微软雅黑" panose="020B0503020204020204" charset="-122"/>
                <a:cs typeface="微软雅黑" panose="020B0503020204020204" charset="-122"/>
              </a:rPr>
              <a:t>提前按顺序摆放好直播产品</a:t>
            </a:r>
            <a:r>
              <a:rPr lang="zh-CN" altLang="en-US" sz="1600">
                <a:latin typeface="微软雅黑" panose="020B0503020204020204" charset="-122"/>
                <a:ea typeface="微软雅黑" panose="020B0503020204020204" charset="-122"/>
                <a:cs typeface="微软雅黑" panose="020B0503020204020204" charset="-122"/>
              </a:rPr>
              <a:t>；</a:t>
            </a:r>
            <a:endParaRPr lang="zh-CN" altLang="en-US" sz="1600">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mj-lt"/>
              <a:buAutoNum type="arabicPeriod"/>
            </a:pPr>
            <a:r>
              <a:rPr lang="zh-CN" altLang="en-US" sz="1600" b="1">
                <a:latin typeface="微软雅黑" panose="020B0503020204020204" charset="-122"/>
                <a:ea typeface="微软雅黑" panose="020B0503020204020204" charset="-122"/>
                <a:cs typeface="微软雅黑" panose="020B0503020204020204" charset="-122"/>
              </a:rPr>
              <a:t>手机</a:t>
            </a:r>
            <a:r>
              <a:rPr lang="zh-CN" altLang="en-US" sz="1600">
                <a:latin typeface="微软雅黑" panose="020B0503020204020204" charset="-122"/>
                <a:ea typeface="微软雅黑" panose="020B0503020204020204" charset="-122"/>
                <a:cs typeface="微软雅黑" panose="020B0503020204020204" charset="-122"/>
              </a:rPr>
              <a:t>，确保手机像素够高，直播期间能够让用户看清产品</a:t>
            </a:r>
            <a:endParaRPr lang="zh-CN" altLang="en-US" sz="1600">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mj-lt"/>
              <a:buAutoNum type="arabicPeriod"/>
            </a:pPr>
            <a:r>
              <a:rPr lang="zh-CN" altLang="en-US" sz="1600" b="1">
                <a:latin typeface="微软雅黑" panose="020B0503020204020204" charset="-122"/>
                <a:ea typeface="微软雅黑" panose="020B0503020204020204" charset="-122"/>
                <a:cs typeface="微软雅黑" panose="020B0503020204020204" charset="-122"/>
              </a:rPr>
              <a:t>补光灯</a:t>
            </a:r>
            <a:r>
              <a:rPr lang="zh-CN" altLang="en-US" sz="1600">
                <a:latin typeface="微软雅黑" panose="020B0503020204020204" charset="-122"/>
                <a:ea typeface="微软雅黑" panose="020B0503020204020204" charset="-122"/>
                <a:cs typeface="微软雅黑" panose="020B0503020204020204" charset="-122"/>
              </a:rPr>
              <a:t>，为了达到接近完美的直播画面，补光灯也会必不可少的，一般直播间的灯光，都是打向产品和主播的，以免画面昏暗，影响美观度，且看不清产品。</a:t>
            </a:r>
            <a:endParaRPr lang="zh-CN" altLang="en-US" sz="1600">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mj-lt"/>
              <a:buAutoNum type="arabicPeriod"/>
            </a:pPr>
            <a:r>
              <a:rPr lang="zh-CN" altLang="en-US" sz="1600" b="1">
                <a:latin typeface="微软雅黑" panose="020B0503020204020204" charset="-122"/>
                <a:ea typeface="微软雅黑" panose="020B0503020204020204" charset="-122"/>
                <a:cs typeface="微软雅黑" panose="020B0503020204020204" charset="-122"/>
              </a:rPr>
              <a:t>手机支架</a:t>
            </a:r>
            <a:r>
              <a:rPr lang="zh-CN" altLang="en-US" sz="1600">
                <a:latin typeface="微软雅黑" panose="020B0503020204020204" charset="-122"/>
                <a:ea typeface="微软雅黑" panose="020B0503020204020204" charset="-122"/>
                <a:cs typeface="微软雅黑" panose="020B0503020204020204" charset="-122"/>
              </a:rPr>
              <a:t>：直播用的手机支架不推荐平时生活中常用的手持支架，三脚架更适合直播使用。三脚架稳定性强，高度角度可灵活调节，后续手机数据线连接，调配补光灯等都比较方便。</a:t>
            </a:r>
            <a:endParaRPr lang="zh-CN" altLang="en-US" sz="1600">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mj-lt"/>
              <a:buAutoNum type="arabicPeriod"/>
            </a:pPr>
            <a:r>
              <a:rPr lang="zh-CN" altLang="en-US" sz="1600" b="1">
                <a:latin typeface="微软雅黑" panose="020B0503020204020204" charset="-122"/>
                <a:ea typeface="微软雅黑" panose="020B0503020204020204" charset="-122"/>
                <a:cs typeface="微软雅黑" panose="020B0503020204020204" charset="-122"/>
              </a:rPr>
              <a:t>耳塞式耳机</a:t>
            </a:r>
            <a:r>
              <a:rPr lang="en-US" altLang="zh-CN" sz="1600" b="1">
                <a:latin typeface="微软雅黑" panose="020B0503020204020204" charset="-122"/>
                <a:ea typeface="微软雅黑" panose="020B0503020204020204" charset="-122"/>
                <a:cs typeface="微软雅黑" panose="020B0503020204020204" charset="-122"/>
              </a:rPr>
              <a:t>/</a:t>
            </a:r>
            <a:r>
              <a:rPr lang="zh-CN" altLang="en-US" sz="1600" b="1">
                <a:latin typeface="微软雅黑" panose="020B0503020204020204" charset="-122"/>
                <a:ea typeface="微软雅黑" panose="020B0503020204020204" charset="-122"/>
                <a:cs typeface="微软雅黑" panose="020B0503020204020204" charset="-122"/>
              </a:rPr>
              <a:t>手机麦克风</a:t>
            </a:r>
            <a:r>
              <a:rPr lang="zh-CN" altLang="en-US" sz="1600">
                <a:latin typeface="微软雅黑" panose="020B0503020204020204" charset="-122"/>
                <a:ea typeface="微软雅黑" panose="020B0503020204020204" charset="-122"/>
                <a:cs typeface="微软雅黑" panose="020B0503020204020204" charset="-122"/>
              </a:rPr>
              <a:t>，便于直播收音</a:t>
            </a:r>
            <a:endParaRPr lang="zh-CN" altLang="en-US" sz="1600">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mj-lt"/>
              <a:buAutoNum type="arabicPeriod"/>
            </a:pPr>
            <a:r>
              <a:rPr lang="zh-CN" altLang="en-US" sz="1600" b="1">
                <a:latin typeface="微软雅黑" panose="020B0503020204020204" charset="-122"/>
                <a:ea typeface="微软雅黑" panose="020B0503020204020204" charset="-122"/>
                <a:cs typeface="微软雅黑" panose="020B0503020204020204" charset="-122"/>
              </a:rPr>
              <a:t>整洁的直播背景</a:t>
            </a:r>
            <a:r>
              <a:rPr lang="zh-CN" altLang="en-US" sz="1600">
                <a:latin typeface="微软雅黑" panose="020B0503020204020204" charset="-122"/>
                <a:ea typeface="微软雅黑" panose="020B0503020204020204" charset="-122"/>
                <a:cs typeface="微软雅黑" panose="020B0503020204020204" charset="-122"/>
              </a:rPr>
              <a:t>：直播背景干净整洁</a:t>
            </a:r>
            <a:endParaRPr lang="zh-CN" altLang="en-US" sz="1600">
              <a:latin typeface="微软雅黑" panose="020B0503020204020204" charset="-122"/>
              <a:ea typeface="微软雅黑" panose="020B0503020204020204" charset="-122"/>
              <a:cs typeface="微软雅黑" panose="020B0503020204020204" charset="-122"/>
            </a:endParaRPr>
          </a:p>
        </p:txBody>
      </p:sp>
      <p:pic>
        <p:nvPicPr>
          <p:cNvPr id="9" name="图片 8"/>
          <p:cNvPicPr>
            <a:picLocks noChangeAspect="1"/>
          </p:cNvPicPr>
          <p:nvPr/>
        </p:nvPicPr>
        <p:blipFill>
          <a:blip r:embed="rId4"/>
          <a:srcRect t="587" r="1015"/>
          <a:stretch>
            <a:fillRect/>
          </a:stretch>
        </p:blipFill>
        <p:spPr>
          <a:xfrm>
            <a:off x="7258685" y="1062355"/>
            <a:ext cx="3528695" cy="4733290"/>
          </a:xfrm>
          <a:prstGeom prst="rect">
            <a:avLst/>
          </a:prstGeom>
        </p:spPr>
      </p:pic>
      <p:sp>
        <p:nvSpPr>
          <p:cNvPr id="10" name="文本框 9"/>
          <p:cNvSpPr txBox="1"/>
          <p:nvPr/>
        </p:nvSpPr>
        <p:spPr>
          <a:xfrm>
            <a:off x="6511290" y="5982970"/>
            <a:ext cx="5262245" cy="337185"/>
          </a:xfrm>
          <a:prstGeom prst="rect">
            <a:avLst/>
          </a:prstGeom>
          <a:noFill/>
        </p:spPr>
        <p:txBody>
          <a:bodyPr wrap="square" rtlCol="0">
            <a:spAutoFit/>
          </a:bodyPr>
          <a:p>
            <a:pPr algn="ctr"/>
            <a:r>
              <a:rPr lang="zh-CN" altLang="en-US" sz="1600">
                <a:solidFill>
                  <a:srgbClr val="FF0000"/>
                </a:solidFill>
                <a:latin typeface="微软雅黑" panose="020B0503020204020204" charset="-122"/>
                <a:ea typeface="微软雅黑" panose="020B0503020204020204" charset="-122"/>
              </a:rPr>
              <a:t>现也有一些配备补光灯的手机支架，可供选型</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p:pic>
        <p:nvPicPr>
          <p:cNvPr id="2" name="图片 1" descr="01"/>
          <p:cNvPicPr>
            <a:picLocks noChangeAspect="1"/>
          </p:cNvPicPr>
          <p:nvPr/>
        </p:nvPicPr>
        <p:blipFill>
          <a:blip r:embed="rId2"/>
          <a:stretch>
            <a:fillRect/>
          </a:stretch>
        </p:blipFill>
        <p:spPr>
          <a:xfrm>
            <a:off x="9277985" y="323850"/>
            <a:ext cx="1656715" cy="325755"/>
          </a:xfrm>
          <a:prstGeom prst="rect">
            <a:avLst/>
          </a:prstGeom>
        </p:spPr>
      </p:pic>
      <p:pic>
        <p:nvPicPr>
          <p:cNvPr id="6" name="图片 5" descr="图层 1"/>
          <p:cNvPicPr>
            <a:picLocks noChangeAspect="1"/>
          </p:cNvPicPr>
          <p:nvPr/>
        </p:nvPicPr>
        <p:blipFill>
          <a:blip r:embed="rId3"/>
          <a:stretch>
            <a:fillRect/>
          </a:stretch>
        </p:blipFill>
        <p:spPr>
          <a:xfrm>
            <a:off x="11163300" y="339408"/>
            <a:ext cx="331470" cy="294640"/>
          </a:xfrm>
          <a:prstGeom prst="rect">
            <a:avLst/>
          </a:prstGeom>
        </p:spPr>
      </p:pic>
      <p:cxnSp>
        <p:nvCxnSpPr>
          <p:cNvPr id="7" name="直接连接符 6"/>
          <p:cNvCxnSpPr/>
          <p:nvPr/>
        </p:nvCxnSpPr>
        <p:spPr>
          <a:xfrm>
            <a:off x="11049000" y="360998"/>
            <a:ext cx="0" cy="2514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460375" y="226060"/>
            <a:ext cx="5549900" cy="521970"/>
          </a:xfrm>
          <a:prstGeom prst="rect">
            <a:avLst/>
          </a:prstGeom>
          <a:noFill/>
        </p:spPr>
        <p:txBody>
          <a:bodyPr wrap="square" rtlCol="0">
            <a:spAutoFit/>
          </a:bodyPr>
          <a:p>
            <a:pPr algn="l">
              <a:lnSpc>
                <a:spcPct val="140000"/>
              </a:lnSpc>
            </a:pPr>
            <a:r>
              <a:rPr lang="zh-CN" altLang="en-US" sz="2000" b="1" dirty="0">
                <a:solidFill>
                  <a:schemeClr val="accent6"/>
                </a:solidFill>
                <a:latin typeface="微软雅黑" panose="020B0503020204020204" charset="-122"/>
                <a:ea typeface="微软雅黑" panose="020B0503020204020204" charset="-122"/>
                <a:sym typeface="+mn-ea"/>
              </a:rPr>
              <a:t>提供直播宣传资料</a:t>
            </a:r>
            <a:endParaRPr lang="zh-CN" altLang="en-US" sz="2000" b="1" dirty="0">
              <a:solidFill>
                <a:schemeClr val="accent6"/>
              </a:solidFill>
              <a:latin typeface="微软雅黑" panose="020B0503020204020204" charset="-122"/>
              <a:ea typeface="微软雅黑" panose="020B0503020204020204" charset="-122"/>
              <a:sym typeface="+mn-ea"/>
            </a:endParaRPr>
          </a:p>
        </p:txBody>
      </p:sp>
      <p:sp>
        <p:nvSpPr>
          <p:cNvPr id="5" name="文本框 4"/>
          <p:cNvSpPr txBox="1"/>
          <p:nvPr/>
        </p:nvSpPr>
        <p:spPr>
          <a:xfrm>
            <a:off x="1394460" y="1855470"/>
            <a:ext cx="9403715" cy="3553460"/>
          </a:xfrm>
          <a:prstGeom prst="rect">
            <a:avLst/>
          </a:prstGeom>
          <a:noFill/>
        </p:spPr>
        <p:txBody>
          <a:bodyPr wrap="square" rtlCol="0">
            <a:spAutoFit/>
          </a:bodyPr>
          <a:p>
            <a:pPr indent="0">
              <a:lnSpc>
                <a:spcPct val="150000"/>
              </a:lnSpc>
              <a:buFont typeface="+mj-lt"/>
              <a:buNone/>
            </a:pPr>
            <a:r>
              <a:rPr lang="zh-CN" altLang="en-US">
                <a:latin typeface="微软雅黑" panose="020B0503020204020204" charset="-122"/>
                <a:ea typeface="微软雅黑" panose="020B0503020204020204" charset="-122"/>
                <a:cs typeface="微软雅黑" panose="020B0503020204020204" charset="-122"/>
              </a:rPr>
              <a:t>参与本次</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直播节</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的供应商，五金电器博览会将会通过博览会采购商数据库、公众号进行宣传，需要供应商提供以下资料：</a:t>
            </a:r>
            <a:endParaRPr lang="zh-CN" altLang="en-US">
              <a:latin typeface="微软雅黑" panose="020B0503020204020204" charset="-122"/>
              <a:ea typeface="微软雅黑" panose="020B0503020204020204" charset="-122"/>
              <a:cs typeface="微软雅黑" panose="020B0503020204020204" charset="-122"/>
            </a:endParaRPr>
          </a:p>
          <a:p>
            <a:pPr indent="0">
              <a:lnSpc>
                <a:spcPct val="150000"/>
              </a:lnSpc>
              <a:buFont typeface="+mj-lt"/>
              <a:buNone/>
            </a:pPr>
            <a:endParaRPr lang="zh-CN" altLang="en-US">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Wingdings" panose="05000000000000000000" charset="0"/>
              <a:buChar char="Ø"/>
            </a:pPr>
            <a:r>
              <a:rPr lang="zh-CN" altLang="en-US" sz="1600">
                <a:latin typeface="微软雅黑" panose="020B0503020204020204" charset="-122"/>
                <a:ea typeface="微软雅黑" panose="020B0503020204020204" charset="-122"/>
                <a:cs typeface="微软雅黑" panose="020B0503020204020204" charset="-122"/>
              </a:rPr>
              <a:t>直播企业名称</a:t>
            </a:r>
            <a:endParaRPr lang="zh-CN" altLang="en-US" sz="1600">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Wingdings" panose="05000000000000000000" charset="0"/>
              <a:buChar char="Ø"/>
            </a:pPr>
            <a:r>
              <a:rPr lang="zh-CN" altLang="en-US" sz="1600">
                <a:latin typeface="微软雅黑" panose="020B0503020204020204" charset="-122"/>
                <a:ea typeface="微软雅黑" panose="020B0503020204020204" charset="-122"/>
                <a:cs typeface="微软雅黑" panose="020B0503020204020204" charset="-122"/>
                <a:sym typeface="+mn-ea"/>
              </a:rPr>
              <a:t>直播企业介绍</a:t>
            </a:r>
            <a:r>
              <a:rPr lang="en-US" altLang="zh-CN" sz="1600">
                <a:latin typeface="微软雅黑" panose="020B0503020204020204" charset="-122"/>
                <a:ea typeface="微软雅黑" panose="020B0503020204020204" charset="-122"/>
                <a:cs typeface="微软雅黑" panose="020B0503020204020204" charset="-122"/>
                <a:sym typeface="+mn-ea"/>
              </a:rPr>
              <a:t>/</a:t>
            </a:r>
            <a:r>
              <a:rPr lang="zh-CN" altLang="en-US" sz="1600">
                <a:latin typeface="微软雅黑" panose="020B0503020204020204" charset="-122"/>
                <a:ea typeface="微软雅黑" panose="020B0503020204020204" charset="-122"/>
                <a:cs typeface="微软雅黑" panose="020B0503020204020204" charset="-122"/>
                <a:sym typeface="+mn-ea"/>
              </a:rPr>
              <a:t>直播主题介绍</a:t>
            </a:r>
            <a:endParaRPr lang="zh-CN" altLang="en-US" sz="1600">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Wingdings" panose="05000000000000000000" charset="0"/>
              <a:buChar char="Ø"/>
            </a:pPr>
            <a:r>
              <a:rPr lang="zh-CN" altLang="en-US" sz="1600">
                <a:latin typeface="微软雅黑" panose="020B0503020204020204" charset="-122"/>
                <a:ea typeface="微软雅黑" panose="020B0503020204020204" charset="-122"/>
                <a:cs typeface="微软雅黑" panose="020B0503020204020204" charset="-122"/>
              </a:rPr>
              <a:t>直播产品介绍</a:t>
            </a:r>
            <a:endParaRPr lang="zh-CN" altLang="en-US" sz="1600">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Wingdings" panose="05000000000000000000" charset="0"/>
              <a:buChar char="Ø"/>
            </a:pPr>
            <a:r>
              <a:rPr lang="zh-CN" altLang="en-US" sz="1600">
                <a:latin typeface="微软雅黑" panose="020B0503020204020204" charset="-122"/>
                <a:ea typeface="微软雅黑" panose="020B0503020204020204" charset="-122"/>
                <a:cs typeface="微软雅黑" panose="020B0503020204020204" charset="-122"/>
                <a:sym typeface="+mn-ea"/>
              </a:rPr>
              <a:t>直播产品</a:t>
            </a:r>
            <a:r>
              <a:rPr lang="zh-CN" altLang="en-US" sz="1600">
                <a:latin typeface="微软雅黑" panose="020B0503020204020204" charset="-122"/>
                <a:ea typeface="微软雅黑" panose="020B0503020204020204" charset="-122"/>
                <a:cs typeface="微软雅黑" panose="020B0503020204020204" charset="-122"/>
              </a:rPr>
              <a:t>高清图片</a:t>
            </a:r>
            <a:endParaRPr lang="zh-CN" altLang="en-US" sz="1600">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Wingdings" panose="05000000000000000000" charset="0"/>
              <a:buChar char="Ø"/>
            </a:pPr>
            <a:r>
              <a:rPr lang="zh-CN" altLang="en-US" sz="1600">
                <a:latin typeface="微软雅黑" panose="020B0503020204020204" charset="-122"/>
                <a:ea typeface="微软雅黑" panose="020B0503020204020204" charset="-122"/>
                <a:cs typeface="微软雅黑" panose="020B0503020204020204" charset="-122"/>
              </a:rPr>
              <a:t>直播时间</a:t>
            </a:r>
            <a:endParaRPr lang="zh-CN" altLang="en-US" sz="1600">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Wingdings" panose="05000000000000000000" charset="0"/>
              <a:buChar char="Ø"/>
            </a:pPr>
            <a:r>
              <a:rPr lang="zh-CN" altLang="en-US" sz="1600">
                <a:latin typeface="微软雅黑" panose="020B0503020204020204" charset="-122"/>
                <a:ea typeface="微软雅黑" panose="020B0503020204020204" charset="-122"/>
                <a:cs typeface="微软雅黑" panose="020B0503020204020204" charset="-122"/>
              </a:rPr>
              <a:t>直播专属活动介绍</a:t>
            </a:r>
            <a:endParaRPr lang="zh-CN" altLang="en-US" sz="16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p:pic>
        <p:nvPicPr>
          <p:cNvPr id="29" name="图片 28" descr="583f8430db04c_看图王(1)"/>
          <p:cNvPicPr>
            <a:picLocks noChangeAspect="1"/>
          </p:cNvPicPr>
          <p:nvPr/>
        </p:nvPicPr>
        <p:blipFill>
          <a:blip r:embed="rId2"/>
          <a:srcRect b="35460"/>
          <a:stretch>
            <a:fillRect/>
          </a:stretch>
        </p:blipFill>
        <p:spPr>
          <a:xfrm>
            <a:off x="0" y="2528570"/>
            <a:ext cx="12191365" cy="2473325"/>
          </a:xfrm>
          <a:prstGeom prst="rect">
            <a:avLst/>
          </a:prstGeom>
        </p:spPr>
      </p:pic>
      <p:sp>
        <p:nvSpPr>
          <p:cNvPr id="19" name="文本框 18"/>
          <p:cNvSpPr txBox="1"/>
          <p:nvPr/>
        </p:nvSpPr>
        <p:spPr>
          <a:xfrm>
            <a:off x="2332355" y="3336925"/>
            <a:ext cx="7526655" cy="607695"/>
          </a:xfrm>
          <a:prstGeom prst="rect">
            <a:avLst/>
          </a:prstGeom>
          <a:noFill/>
        </p:spPr>
        <p:txBody>
          <a:bodyPr wrap="square" rtlCol="0">
            <a:spAutoFit/>
          </a:bodyPr>
          <a:p>
            <a:pPr algn="ctr">
              <a:lnSpc>
                <a:spcPct val="140000"/>
              </a:lnSpc>
            </a:pPr>
            <a:r>
              <a:rPr lang="en-US" altLang="zh-CN" sz="2400" b="1" dirty="0">
                <a:solidFill>
                  <a:schemeClr val="bg1"/>
                </a:solidFill>
              </a:rPr>
              <a:t>Part 3. </a:t>
            </a:r>
            <a:r>
              <a:rPr lang="zh-CN" altLang="en-US" sz="2400" b="1" dirty="0">
                <a:solidFill>
                  <a:schemeClr val="bg1"/>
                </a:solidFill>
              </a:rPr>
              <a:t>直播注意事项</a:t>
            </a:r>
            <a:endParaRPr lang="en-US" altLang="zh-CN" sz="2400" b="1" dirty="0">
              <a:solidFill>
                <a:schemeClr val="bg1"/>
              </a:solidFill>
            </a:endParaRPr>
          </a:p>
        </p:txBody>
      </p:sp>
      <p:pic>
        <p:nvPicPr>
          <p:cNvPr id="2" name="图片 1" descr="01"/>
          <p:cNvPicPr>
            <a:picLocks noChangeAspect="1"/>
          </p:cNvPicPr>
          <p:nvPr/>
        </p:nvPicPr>
        <p:blipFill>
          <a:blip r:embed="rId3"/>
          <a:stretch>
            <a:fillRect/>
          </a:stretch>
        </p:blipFill>
        <p:spPr>
          <a:xfrm>
            <a:off x="9277985" y="323850"/>
            <a:ext cx="1656715" cy="325755"/>
          </a:xfrm>
          <a:prstGeom prst="rect">
            <a:avLst/>
          </a:prstGeom>
        </p:spPr>
      </p:pic>
      <p:pic>
        <p:nvPicPr>
          <p:cNvPr id="18" name="图片 17" descr="图层 1"/>
          <p:cNvPicPr>
            <a:picLocks noChangeAspect="1"/>
          </p:cNvPicPr>
          <p:nvPr/>
        </p:nvPicPr>
        <p:blipFill>
          <a:blip r:embed="rId4"/>
          <a:stretch>
            <a:fillRect/>
          </a:stretch>
        </p:blipFill>
        <p:spPr>
          <a:xfrm>
            <a:off x="11163300" y="339408"/>
            <a:ext cx="331470" cy="294640"/>
          </a:xfrm>
          <a:prstGeom prst="rect">
            <a:avLst/>
          </a:prstGeom>
        </p:spPr>
      </p:pic>
      <p:cxnSp>
        <p:nvCxnSpPr>
          <p:cNvPr id="22" name="直接连接符 21"/>
          <p:cNvCxnSpPr/>
          <p:nvPr/>
        </p:nvCxnSpPr>
        <p:spPr>
          <a:xfrm>
            <a:off x="11049000" y="360998"/>
            <a:ext cx="0" cy="2514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p:pic>
        <p:nvPicPr>
          <p:cNvPr id="2" name="图片 1" descr="01"/>
          <p:cNvPicPr>
            <a:picLocks noChangeAspect="1"/>
          </p:cNvPicPr>
          <p:nvPr/>
        </p:nvPicPr>
        <p:blipFill>
          <a:blip r:embed="rId2"/>
          <a:stretch>
            <a:fillRect/>
          </a:stretch>
        </p:blipFill>
        <p:spPr>
          <a:xfrm>
            <a:off x="9277985" y="323850"/>
            <a:ext cx="1656715" cy="325755"/>
          </a:xfrm>
          <a:prstGeom prst="rect">
            <a:avLst/>
          </a:prstGeom>
        </p:spPr>
      </p:pic>
      <p:pic>
        <p:nvPicPr>
          <p:cNvPr id="6" name="图片 5" descr="图层 1"/>
          <p:cNvPicPr>
            <a:picLocks noChangeAspect="1"/>
          </p:cNvPicPr>
          <p:nvPr/>
        </p:nvPicPr>
        <p:blipFill>
          <a:blip r:embed="rId3"/>
          <a:stretch>
            <a:fillRect/>
          </a:stretch>
        </p:blipFill>
        <p:spPr>
          <a:xfrm>
            <a:off x="11163300" y="339408"/>
            <a:ext cx="331470" cy="294640"/>
          </a:xfrm>
          <a:prstGeom prst="rect">
            <a:avLst/>
          </a:prstGeom>
        </p:spPr>
      </p:pic>
      <p:cxnSp>
        <p:nvCxnSpPr>
          <p:cNvPr id="7" name="直接连接符 6"/>
          <p:cNvCxnSpPr/>
          <p:nvPr/>
        </p:nvCxnSpPr>
        <p:spPr>
          <a:xfrm>
            <a:off x="11049000" y="360998"/>
            <a:ext cx="0" cy="2514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835660" y="774700"/>
            <a:ext cx="5549900" cy="521970"/>
          </a:xfrm>
          <a:prstGeom prst="rect">
            <a:avLst/>
          </a:prstGeom>
          <a:noFill/>
        </p:spPr>
        <p:txBody>
          <a:bodyPr wrap="square" rtlCol="0">
            <a:spAutoFit/>
          </a:bodyPr>
          <a:p>
            <a:pPr algn="l">
              <a:lnSpc>
                <a:spcPct val="140000"/>
              </a:lnSpc>
            </a:pPr>
            <a:r>
              <a:rPr lang="zh-CN" altLang="en-US" sz="2000" b="1" dirty="0">
                <a:solidFill>
                  <a:schemeClr val="accent6"/>
                </a:solidFill>
                <a:latin typeface="微软雅黑" panose="020B0503020204020204" charset="-122"/>
                <a:ea typeface="微软雅黑" panose="020B0503020204020204" charset="-122"/>
                <a:sym typeface="+mn-ea"/>
              </a:rPr>
              <a:t>事先彩排</a:t>
            </a:r>
            <a:endParaRPr lang="zh-CN" altLang="en-US" sz="2000" b="1" dirty="0">
              <a:solidFill>
                <a:schemeClr val="accent6"/>
              </a:solidFill>
              <a:latin typeface="微软雅黑" panose="020B0503020204020204" charset="-122"/>
              <a:ea typeface="微软雅黑" panose="020B0503020204020204" charset="-122"/>
              <a:sym typeface="+mn-ea"/>
            </a:endParaRPr>
          </a:p>
        </p:txBody>
      </p:sp>
      <p:sp>
        <p:nvSpPr>
          <p:cNvPr id="5" name="文本框 4"/>
          <p:cNvSpPr txBox="1"/>
          <p:nvPr/>
        </p:nvSpPr>
        <p:spPr>
          <a:xfrm>
            <a:off x="1683385" y="2760345"/>
            <a:ext cx="8436610" cy="1337945"/>
          </a:xfrm>
          <a:prstGeom prst="rect">
            <a:avLst/>
          </a:prstGeom>
          <a:noFill/>
        </p:spPr>
        <p:txBody>
          <a:bodyPr wrap="square" rtlCol="0">
            <a:spAutoFit/>
          </a:bodyPr>
          <a:p>
            <a:pPr indent="0">
              <a:lnSpc>
                <a:spcPct val="150000"/>
              </a:lnSpc>
              <a:buFont typeface="+mj-lt"/>
              <a:buNone/>
            </a:pPr>
            <a:r>
              <a:rPr lang="zh-CN" altLang="en-US">
                <a:latin typeface="微软雅黑" panose="020B0503020204020204" charset="-122"/>
                <a:ea typeface="微软雅黑" panose="020B0503020204020204" charset="-122"/>
                <a:cs typeface="微软雅黑" panose="020B0503020204020204" charset="-122"/>
              </a:rPr>
              <a:t>提前一天和前一小时，各彩排一次，通过完整的直播环节的排练，确认直播背景、灯光、收音、时长、网络等均无问题，尤其是需要对直播产品进行再三确认和检查，以免</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翻车</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，并提前预判每个环节可能出现的状况和处理方式</a:t>
            </a:r>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p:pic>
        <p:nvPicPr>
          <p:cNvPr id="2" name="图片 1" descr="01"/>
          <p:cNvPicPr>
            <a:picLocks noChangeAspect="1"/>
          </p:cNvPicPr>
          <p:nvPr/>
        </p:nvPicPr>
        <p:blipFill>
          <a:blip r:embed="rId2"/>
          <a:stretch>
            <a:fillRect/>
          </a:stretch>
        </p:blipFill>
        <p:spPr>
          <a:xfrm>
            <a:off x="9277985" y="323850"/>
            <a:ext cx="1656715" cy="325755"/>
          </a:xfrm>
          <a:prstGeom prst="rect">
            <a:avLst/>
          </a:prstGeom>
        </p:spPr>
      </p:pic>
      <p:pic>
        <p:nvPicPr>
          <p:cNvPr id="6" name="图片 5" descr="图层 1"/>
          <p:cNvPicPr>
            <a:picLocks noChangeAspect="1"/>
          </p:cNvPicPr>
          <p:nvPr/>
        </p:nvPicPr>
        <p:blipFill>
          <a:blip r:embed="rId3"/>
          <a:stretch>
            <a:fillRect/>
          </a:stretch>
        </p:blipFill>
        <p:spPr>
          <a:xfrm>
            <a:off x="11163300" y="339408"/>
            <a:ext cx="331470" cy="294640"/>
          </a:xfrm>
          <a:prstGeom prst="rect">
            <a:avLst/>
          </a:prstGeom>
        </p:spPr>
      </p:pic>
      <p:cxnSp>
        <p:nvCxnSpPr>
          <p:cNvPr id="7" name="直接连接符 6"/>
          <p:cNvCxnSpPr/>
          <p:nvPr/>
        </p:nvCxnSpPr>
        <p:spPr>
          <a:xfrm>
            <a:off x="11049000" y="360998"/>
            <a:ext cx="0" cy="2514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2480" y="746125"/>
            <a:ext cx="5549900" cy="521970"/>
          </a:xfrm>
          <a:prstGeom prst="rect">
            <a:avLst/>
          </a:prstGeom>
          <a:noFill/>
        </p:spPr>
        <p:txBody>
          <a:bodyPr wrap="square" rtlCol="0">
            <a:spAutoFit/>
          </a:bodyPr>
          <a:p>
            <a:pPr algn="l">
              <a:lnSpc>
                <a:spcPct val="140000"/>
              </a:lnSpc>
            </a:pPr>
            <a:r>
              <a:rPr lang="zh-CN" altLang="en-US" sz="2000" b="1" dirty="0">
                <a:solidFill>
                  <a:schemeClr val="accent6"/>
                </a:solidFill>
                <a:latin typeface="微软雅黑" panose="020B0503020204020204" charset="-122"/>
                <a:ea typeface="微软雅黑" panose="020B0503020204020204" charset="-122"/>
                <a:sym typeface="+mn-ea"/>
              </a:rPr>
              <a:t>双向互动</a:t>
            </a:r>
            <a:endParaRPr lang="zh-CN" altLang="en-US" sz="2000" b="1" dirty="0">
              <a:solidFill>
                <a:schemeClr val="accent6"/>
              </a:solidFill>
              <a:latin typeface="微软雅黑" panose="020B0503020204020204" charset="-122"/>
              <a:ea typeface="微软雅黑" panose="020B0503020204020204" charset="-122"/>
              <a:sym typeface="+mn-ea"/>
            </a:endParaRPr>
          </a:p>
        </p:txBody>
      </p:sp>
      <p:sp>
        <p:nvSpPr>
          <p:cNvPr id="5" name="文本框 4"/>
          <p:cNvSpPr txBox="1"/>
          <p:nvPr/>
        </p:nvSpPr>
        <p:spPr>
          <a:xfrm>
            <a:off x="1683385" y="2760345"/>
            <a:ext cx="8436610" cy="922020"/>
          </a:xfrm>
          <a:prstGeom prst="rect">
            <a:avLst/>
          </a:prstGeom>
          <a:noFill/>
        </p:spPr>
        <p:txBody>
          <a:bodyPr wrap="square" rtlCol="0">
            <a:spAutoFit/>
          </a:bodyPr>
          <a:p>
            <a:pPr indent="0">
              <a:lnSpc>
                <a:spcPct val="150000"/>
              </a:lnSpc>
              <a:buFont typeface="+mj-lt"/>
              <a:buNone/>
            </a:pPr>
            <a:r>
              <a:rPr lang="zh-CN" altLang="en-US">
                <a:latin typeface="微软雅黑" panose="020B0503020204020204" charset="-122"/>
                <a:ea typeface="微软雅黑" panose="020B0503020204020204" charset="-122"/>
                <a:cs typeface="微软雅黑" panose="020B0503020204020204" charset="-122"/>
              </a:rPr>
              <a:t>主播向观众提问、观众向主播提问，通过支付宝口令红包等方式，增进互动，提升气氛</a:t>
            </a:r>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a:xfrm>
          <a:off x="0" y="0"/>
          <a:ext cx="0" cy="0"/>
          <a:chOff x="0" y="0"/>
          <a:chExt cx="0" cy="0"/>
        </a:xfrm>
      </p:grpSpPr>
      <p:sp>
        <p:nvSpPr>
          <p:cNvPr id="18" name="矩形 17"/>
          <p:cNvSpPr/>
          <p:nvPr/>
        </p:nvSpPr>
        <p:spPr>
          <a:xfrm>
            <a:off x="-635" y="-52705"/>
            <a:ext cx="4885055" cy="6908165"/>
          </a:xfrm>
          <a:prstGeom prst="rect">
            <a:avLst/>
          </a:prstGeom>
          <a:blipFill dpi="0"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635" y="-52705"/>
            <a:ext cx="4885055" cy="6884670"/>
          </a:xfrm>
          <a:prstGeom prst="rect">
            <a:avLst/>
          </a:prstGeom>
          <a:gradFill>
            <a:gsLst>
              <a:gs pos="0">
                <a:schemeClr val="accent6">
                  <a:lumMod val="50000"/>
                  <a:alpha val="70000"/>
                </a:schemeClr>
              </a:gs>
              <a:gs pos="54000">
                <a:srgbClr val="041829">
                  <a:alpha val="55000"/>
                </a:srgbClr>
              </a:gs>
            </a:gsLst>
            <a:lin ang="198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矩形 45"/>
          <p:cNvSpPr/>
          <p:nvPr/>
        </p:nvSpPr>
        <p:spPr>
          <a:xfrm>
            <a:off x="5562600" y="1013460"/>
            <a:ext cx="5754688" cy="1432560"/>
          </a:xfrm>
          <a:prstGeom prst="rect">
            <a:avLst/>
          </a:prstGeom>
          <a:solidFill>
            <a:schemeClr val="bg1"/>
          </a:solidFill>
          <a:ln>
            <a:noFill/>
          </a:ln>
          <a:effectLst>
            <a:outerShdw blurRad="292100" dist="203200" dir="8040000" algn="t"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sym typeface="+mn-ea"/>
            </a:endParaRPr>
          </a:p>
        </p:txBody>
      </p:sp>
      <p:sp>
        <p:nvSpPr>
          <p:cNvPr id="47" name="矩形 46"/>
          <p:cNvSpPr/>
          <p:nvPr/>
        </p:nvSpPr>
        <p:spPr>
          <a:xfrm>
            <a:off x="5562600" y="2704504"/>
            <a:ext cx="5754688" cy="1432560"/>
          </a:xfrm>
          <a:prstGeom prst="rect">
            <a:avLst/>
          </a:prstGeom>
          <a:solidFill>
            <a:schemeClr val="bg1"/>
          </a:solidFill>
          <a:ln>
            <a:noFill/>
          </a:ln>
          <a:effectLst>
            <a:outerShdw blurRad="292100" dist="203200" dir="8040000" algn="t"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sym typeface="+mn-ea"/>
            </a:endParaRPr>
          </a:p>
        </p:txBody>
      </p:sp>
      <p:sp>
        <p:nvSpPr>
          <p:cNvPr id="48" name="矩形 47"/>
          <p:cNvSpPr/>
          <p:nvPr/>
        </p:nvSpPr>
        <p:spPr>
          <a:xfrm>
            <a:off x="5562600" y="4395548"/>
            <a:ext cx="5754688" cy="1432560"/>
          </a:xfrm>
          <a:prstGeom prst="rect">
            <a:avLst/>
          </a:prstGeom>
          <a:solidFill>
            <a:schemeClr val="bg1"/>
          </a:solidFill>
          <a:ln>
            <a:noFill/>
          </a:ln>
          <a:effectLst>
            <a:outerShdw blurRad="292100" dist="203200" dir="8040000" algn="t"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sym typeface="+mn-ea"/>
            </a:endParaRPr>
          </a:p>
        </p:txBody>
      </p:sp>
      <p:sp>
        <p:nvSpPr>
          <p:cNvPr id="50" name="文本框 49"/>
          <p:cNvSpPr txBox="1"/>
          <p:nvPr/>
        </p:nvSpPr>
        <p:spPr>
          <a:xfrm>
            <a:off x="6663690" y="3315420"/>
            <a:ext cx="1402080" cy="337185"/>
          </a:xfrm>
          <a:prstGeom prst="rect">
            <a:avLst/>
          </a:prstGeom>
          <a:noFill/>
        </p:spPr>
        <p:txBody>
          <a:bodyPr wrap="none" rtlCol="0">
            <a:spAutoFit/>
          </a:bodyPr>
          <a:lstStyle/>
          <a:p>
            <a:pPr algn="l"/>
            <a:r>
              <a:rPr lang="zh-CN" altLang="en-US" sz="1600" b="1" dirty="0">
                <a:solidFill>
                  <a:srgbClr val="74C62B"/>
                </a:solidFill>
                <a:sym typeface="+mn-ea"/>
              </a:rPr>
              <a:t>直播前期准备</a:t>
            </a:r>
            <a:endParaRPr lang="zh-CN" altLang="en-US" sz="1600" b="1" dirty="0">
              <a:solidFill>
                <a:srgbClr val="74C62B"/>
              </a:solidFill>
              <a:sym typeface="+mn-ea"/>
            </a:endParaRPr>
          </a:p>
        </p:txBody>
      </p:sp>
      <p:grpSp>
        <p:nvGrpSpPr>
          <p:cNvPr id="65" name="图形 53" descr="集体讨论"/>
          <p:cNvGrpSpPr/>
          <p:nvPr/>
        </p:nvGrpSpPr>
        <p:grpSpPr>
          <a:xfrm>
            <a:off x="5748090" y="3055729"/>
            <a:ext cx="730110" cy="730110"/>
            <a:chOff x="5788800" y="3121800"/>
            <a:chExt cx="914400" cy="914400"/>
          </a:xfrm>
          <a:solidFill>
            <a:srgbClr val="74C62B"/>
          </a:solidFill>
        </p:grpSpPr>
        <p:sp>
          <p:nvSpPr>
            <p:cNvPr id="66" name="任意多边形: 形状 65"/>
            <p:cNvSpPr/>
            <p:nvPr/>
          </p:nvSpPr>
          <p:spPr>
            <a:xfrm>
              <a:off x="6193041" y="3493751"/>
              <a:ext cx="104775" cy="28575"/>
            </a:xfrm>
            <a:custGeom>
              <a:avLst/>
              <a:gdLst>
                <a:gd name="connsiteX0" fmla="*/ 98203 w 104775"/>
                <a:gd name="connsiteY0" fmla="*/ 0 h 28575"/>
                <a:gd name="connsiteX1" fmla="*/ 14288 w 104775"/>
                <a:gd name="connsiteY1" fmla="*/ 0 h 28575"/>
                <a:gd name="connsiteX2" fmla="*/ 0 w 104775"/>
                <a:gd name="connsiteY2" fmla="*/ 14288 h 28575"/>
                <a:gd name="connsiteX3" fmla="*/ 14288 w 104775"/>
                <a:gd name="connsiteY3" fmla="*/ 28575 h 28575"/>
                <a:gd name="connsiteX4" fmla="*/ 98203 w 104775"/>
                <a:gd name="connsiteY4" fmla="*/ 28575 h 28575"/>
                <a:gd name="connsiteX5" fmla="*/ 112490 w 104775"/>
                <a:gd name="connsiteY5" fmla="*/ 14288 h 28575"/>
                <a:gd name="connsiteX6" fmla="*/ 98203 w 10477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28575">
                  <a:moveTo>
                    <a:pt x="98203" y="0"/>
                  </a:moveTo>
                  <a:lnTo>
                    <a:pt x="14288" y="0"/>
                  </a:lnTo>
                  <a:cubicBezTo>
                    <a:pt x="6397" y="0"/>
                    <a:pt x="0" y="6397"/>
                    <a:pt x="0" y="14288"/>
                  </a:cubicBezTo>
                  <a:cubicBezTo>
                    <a:pt x="0" y="22178"/>
                    <a:pt x="6397" y="28575"/>
                    <a:pt x="14288" y="28575"/>
                  </a:cubicBezTo>
                  <a:lnTo>
                    <a:pt x="98203" y="28575"/>
                  </a:lnTo>
                  <a:cubicBezTo>
                    <a:pt x="106093" y="28575"/>
                    <a:pt x="112490" y="22178"/>
                    <a:pt x="112490" y="14288"/>
                  </a:cubicBezTo>
                  <a:cubicBezTo>
                    <a:pt x="112490" y="6397"/>
                    <a:pt x="106093" y="0"/>
                    <a:pt x="98203" y="0"/>
                  </a:cubicBezTo>
                  <a:close/>
                </a:path>
              </a:pathLst>
            </a:custGeom>
            <a:grpFill/>
            <a:ln w="9525" cap="flat">
              <a:noFill/>
              <a:prstDash val="solid"/>
              <a:miter/>
            </a:ln>
          </p:spPr>
          <p:txBody>
            <a:bodyPr rtlCol="0" anchor="ctr"/>
            <a:lstStyle/>
            <a:p>
              <a:endParaRPr lang="zh-CN" altLang="en-US"/>
            </a:p>
          </p:txBody>
        </p:sp>
        <p:sp>
          <p:nvSpPr>
            <p:cNvPr id="67" name="任意多边形: 形状 66"/>
            <p:cNvSpPr/>
            <p:nvPr/>
          </p:nvSpPr>
          <p:spPr>
            <a:xfrm>
              <a:off x="6218854" y="3540900"/>
              <a:ext cx="57150" cy="28575"/>
            </a:xfrm>
            <a:custGeom>
              <a:avLst/>
              <a:gdLst>
                <a:gd name="connsiteX0" fmla="*/ 30385 w 57150"/>
                <a:gd name="connsiteY0" fmla="*/ 28575 h 28575"/>
                <a:gd name="connsiteX1" fmla="*/ 60865 w 57150"/>
                <a:gd name="connsiteY1" fmla="*/ 0 h 28575"/>
                <a:gd name="connsiteX2" fmla="*/ 0 w 57150"/>
                <a:gd name="connsiteY2" fmla="*/ 0 h 28575"/>
                <a:gd name="connsiteX3" fmla="*/ 30385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30385" y="28575"/>
                  </a:moveTo>
                  <a:cubicBezTo>
                    <a:pt x="46483" y="28560"/>
                    <a:pt x="59811" y="16064"/>
                    <a:pt x="60865" y="0"/>
                  </a:cubicBezTo>
                  <a:lnTo>
                    <a:pt x="0" y="0"/>
                  </a:lnTo>
                  <a:cubicBezTo>
                    <a:pt x="1005" y="16049"/>
                    <a:pt x="14305" y="28556"/>
                    <a:pt x="30385" y="28575"/>
                  </a:cubicBezTo>
                  <a:close/>
                </a:path>
              </a:pathLst>
            </a:custGeom>
            <a:grpFill/>
            <a:ln w="9525" cap="flat">
              <a:noFill/>
              <a:prstDash val="solid"/>
              <a:miter/>
            </a:ln>
          </p:spPr>
          <p:txBody>
            <a:bodyPr rtlCol="0" anchor="ctr"/>
            <a:lstStyle/>
            <a:p>
              <a:endParaRPr lang="zh-CN" altLang="en-US"/>
            </a:p>
          </p:txBody>
        </p:sp>
        <p:sp>
          <p:nvSpPr>
            <p:cNvPr id="68" name="任意多边形: 形状 67"/>
            <p:cNvSpPr/>
            <p:nvPr/>
          </p:nvSpPr>
          <p:spPr>
            <a:xfrm>
              <a:off x="6127509" y="3221241"/>
              <a:ext cx="238125" cy="247650"/>
            </a:xfrm>
            <a:custGeom>
              <a:avLst/>
              <a:gdLst>
                <a:gd name="connsiteX0" fmla="*/ 121729 w 238125"/>
                <a:gd name="connsiteY0" fmla="*/ 0 h 247650"/>
                <a:gd name="connsiteX1" fmla="*/ 121729 w 238125"/>
                <a:gd name="connsiteY1" fmla="*/ 0 h 247650"/>
                <a:gd name="connsiteX2" fmla="*/ 0 w 238125"/>
                <a:gd name="connsiteY2" fmla="*/ 120396 h 247650"/>
                <a:gd name="connsiteX3" fmla="*/ 0 w 238125"/>
                <a:gd name="connsiteY3" fmla="*/ 124587 h 247650"/>
                <a:gd name="connsiteX4" fmla="*/ 8477 w 238125"/>
                <a:gd name="connsiteY4" fmla="*/ 167259 h 247650"/>
                <a:gd name="connsiteX5" fmla="*/ 29623 w 238125"/>
                <a:gd name="connsiteY5" fmla="*/ 201930 h 247650"/>
                <a:gd name="connsiteX6" fmla="*/ 58198 w 238125"/>
                <a:gd name="connsiteY6" fmla="*/ 248222 h 247650"/>
                <a:gd name="connsiteX7" fmla="*/ 66580 w 238125"/>
                <a:gd name="connsiteY7" fmla="*/ 253460 h 247650"/>
                <a:gd name="connsiteX8" fmla="*/ 177070 w 238125"/>
                <a:gd name="connsiteY8" fmla="*/ 253460 h 247650"/>
                <a:gd name="connsiteX9" fmla="*/ 185452 w 238125"/>
                <a:gd name="connsiteY9" fmla="*/ 248222 h 247650"/>
                <a:gd name="connsiteX10" fmla="*/ 214027 w 238125"/>
                <a:gd name="connsiteY10" fmla="*/ 201930 h 247650"/>
                <a:gd name="connsiteX11" fmla="*/ 235077 w 238125"/>
                <a:gd name="connsiteY11" fmla="*/ 167259 h 247650"/>
                <a:gd name="connsiteX12" fmla="*/ 243554 w 238125"/>
                <a:gd name="connsiteY12" fmla="*/ 125063 h 247650"/>
                <a:gd name="connsiteX13" fmla="*/ 243554 w 238125"/>
                <a:gd name="connsiteY13" fmla="*/ 120872 h 247650"/>
                <a:gd name="connsiteX14" fmla="*/ 121729 w 238125"/>
                <a:gd name="connsiteY14" fmla="*/ 0 h 247650"/>
                <a:gd name="connsiteX15" fmla="*/ 215455 w 238125"/>
                <a:gd name="connsiteY15" fmla="*/ 123825 h 247650"/>
                <a:gd name="connsiteX16" fmla="*/ 208788 w 238125"/>
                <a:gd name="connsiteY16" fmla="*/ 156686 h 247650"/>
                <a:gd name="connsiteX17" fmla="*/ 192881 w 238125"/>
                <a:gd name="connsiteY17" fmla="*/ 182404 h 247650"/>
                <a:gd name="connsiteX18" fmla="*/ 165544 w 238125"/>
                <a:gd name="connsiteY18" fmla="*/ 224600 h 247650"/>
                <a:gd name="connsiteX19" fmla="*/ 78010 w 238125"/>
                <a:gd name="connsiteY19" fmla="*/ 224600 h 247650"/>
                <a:gd name="connsiteX20" fmla="*/ 50578 w 238125"/>
                <a:gd name="connsiteY20" fmla="*/ 182404 h 247650"/>
                <a:gd name="connsiteX21" fmla="*/ 34766 w 238125"/>
                <a:gd name="connsiteY21" fmla="*/ 156686 h 247650"/>
                <a:gd name="connsiteX22" fmla="*/ 28099 w 238125"/>
                <a:gd name="connsiteY22" fmla="*/ 123825 h 247650"/>
                <a:gd name="connsiteX23" fmla="*/ 28099 w 238125"/>
                <a:gd name="connsiteY23" fmla="*/ 120396 h 247650"/>
                <a:gd name="connsiteX24" fmla="*/ 121729 w 238125"/>
                <a:gd name="connsiteY24" fmla="*/ 27813 h 247650"/>
                <a:gd name="connsiteX25" fmla="*/ 121729 w 238125"/>
                <a:gd name="connsiteY25" fmla="*/ 27813 h 247650"/>
                <a:gd name="connsiteX26" fmla="*/ 215455 w 238125"/>
                <a:gd name="connsiteY26" fmla="*/ 12039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8125" h="247650">
                  <a:moveTo>
                    <a:pt x="121729" y="0"/>
                  </a:moveTo>
                  <a:lnTo>
                    <a:pt x="121729" y="0"/>
                  </a:lnTo>
                  <a:cubicBezTo>
                    <a:pt x="55207" y="454"/>
                    <a:pt x="1188" y="53882"/>
                    <a:pt x="0" y="120396"/>
                  </a:cubicBezTo>
                  <a:lnTo>
                    <a:pt x="0" y="124587"/>
                  </a:lnTo>
                  <a:cubicBezTo>
                    <a:pt x="323" y="139195"/>
                    <a:pt x="3192" y="153636"/>
                    <a:pt x="8477" y="167259"/>
                  </a:cubicBezTo>
                  <a:cubicBezTo>
                    <a:pt x="13400" y="179985"/>
                    <a:pt x="20562" y="191728"/>
                    <a:pt x="29623" y="201930"/>
                  </a:cubicBezTo>
                  <a:cubicBezTo>
                    <a:pt x="40918" y="216195"/>
                    <a:pt x="50508" y="231731"/>
                    <a:pt x="58198" y="248222"/>
                  </a:cubicBezTo>
                  <a:cubicBezTo>
                    <a:pt x="59796" y="251394"/>
                    <a:pt x="63028" y="253414"/>
                    <a:pt x="66580" y="253460"/>
                  </a:cubicBezTo>
                  <a:lnTo>
                    <a:pt x="177070" y="253460"/>
                  </a:lnTo>
                  <a:cubicBezTo>
                    <a:pt x="180622" y="253414"/>
                    <a:pt x="183853" y="251394"/>
                    <a:pt x="185452" y="248222"/>
                  </a:cubicBezTo>
                  <a:cubicBezTo>
                    <a:pt x="193148" y="231735"/>
                    <a:pt x="202738" y="216199"/>
                    <a:pt x="214027" y="201930"/>
                  </a:cubicBezTo>
                  <a:cubicBezTo>
                    <a:pt x="223030" y="191702"/>
                    <a:pt x="230156" y="179965"/>
                    <a:pt x="235077" y="167259"/>
                  </a:cubicBezTo>
                  <a:cubicBezTo>
                    <a:pt x="240219" y="153760"/>
                    <a:pt x="243084" y="139500"/>
                    <a:pt x="243554" y="125063"/>
                  </a:cubicBezTo>
                  <a:lnTo>
                    <a:pt x="243554" y="120872"/>
                  </a:lnTo>
                  <a:cubicBezTo>
                    <a:pt x="242571" y="54157"/>
                    <a:pt x="188450" y="459"/>
                    <a:pt x="121729" y="0"/>
                  </a:cubicBezTo>
                  <a:close/>
                  <a:moveTo>
                    <a:pt x="215455" y="123825"/>
                  </a:moveTo>
                  <a:cubicBezTo>
                    <a:pt x="215061" y="135071"/>
                    <a:pt x="212808" y="146175"/>
                    <a:pt x="208788" y="156686"/>
                  </a:cubicBezTo>
                  <a:cubicBezTo>
                    <a:pt x="205033" y="166125"/>
                    <a:pt x="199650" y="174829"/>
                    <a:pt x="192881" y="182404"/>
                  </a:cubicBezTo>
                  <a:cubicBezTo>
                    <a:pt x="182180" y="195373"/>
                    <a:pt x="173007" y="209532"/>
                    <a:pt x="165544" y="224600"/>
                  </a:cubicBezTo>
                  <a:lnTo>
                    <a:pt x="78010" y="224600"/>
                  </a:lnTo>
                  <a:cubicBezTo>
                    <a:pt x="70513" y="209530"/>
                    <a:pt x="61309" y="195371"/>
                    <a:pt x="50578" y="182404"/>
                  </a:cubicBezTo>
                  <a:cubicBezTo>
                    <a:pt x="43839" y="174826"/>
                    <a:pt x="38487" y="166121"/>
                    <a:pt x="34766" y="156686"/>
                  </a:cubicBezTo>
                  <a:cubicBezTo>
                    <a:pt x="30747" y="146175"/>
                    <a:pt x="28493" y="135071"/>
                    <a:pt x="28099" y="123825"/>
                  </a:cubicBezTo>
                  <a:lnTo>
                    <a:pt x="28099" y="120396"/>
                  </a:lnTo>
                  <a:cubicBezTo>
                    <a:pt x="28978" y="69225"/>
                    <a:pt x="70552" y="28116"/>
                    <a:pt x="121729" y="27813"/>
                  </a:cubicBezTo>
                  <a:lnTo>
                    <a:pt x="121729" y="27813"/>
                  </a:lnTo>
                  <a:cubicBezTo>
                    <a:pt x="172924" y="28115"/>
                    <a:pt x="214526" y="69210"/>
                    <a:pt x="215455" y="120396"/>
                  </a:cubicBezTo>
                  <a:close/>
                </a:path>
              </a:pathLst>
            </a:custGeom>
            <a:grpFill/>
            <a:ln w="9525" cap="flat">
              <a:noFill/>
              <a:prstDash val="solid"/>
              <a:miter/>
            </a:ln>
          </p:spPr>
          <p:txBody>
            <a:bodyPr rtlCol="0" anchor="ctr"/>
            <a:lstStyle/>
            <a:p>
              <a:endParaRPr lang="zh-CN" altLang="en-US"/>
            </a:p>
          </p:txBody>
        </p:sp>
        <p:sp>
          <p:nvSpPr>
            <p:cNvPr id="69" name="任意多边形: 形状 68"/>
            <p:cNvSpPr/>
            <p:nvPr/>
          </p:nvSpPr>
          <p:spPr>
            <a:xfrm>
              <a:off x="6203328" y="3274200"/>
              <a:ext cx="95250" cy="142875"/>
            </a:xfrm>
            <a:custGeom>
              <a:avLst/>
              <a:gdLst>
                <a:gd name="connsiteX0" fmla="*/ 0 w 95250"/>
                <a:gd name="connsiteY0" fmla="*/ 98393 h 142875"/>
                <a:gd name="connsiteX1" fmla="*/ 50387 w 95250"/>
                <a:gd name="connsiteY1" fmla="*/ 0 h 142875"/>
                <a:gd name="connsiteX2" fmla="*/ 50387 w 95250"/>
                <a:gd name="connsiteY2" fmla="*/ 56959 h 142875"/>
                <a:gd name="connsiteX3" fmla="*/ 102679 w 95250"/>
                <a:gd name="connsiteY3" fmla="*/ 46577 h 142875"/>
                <a:gd name="connsiteX4" fmla="*/ 50387 w 95250"/>
                <a:gd name="connsiteY4" fmla="*/ 142875 h 142875"/>
                <a:gd name="connsiteX5" fmla="*/ 50387 w 95250"/>
                <a:gd name="connsiteY5" fmla="*/ 86963 h 142875"/>
                <a:gd name="connsiteX6" fmla="*/ 0 w 95250"/>
                <a:gd name="connsiteY6" fmla="*/ 98393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142875">
                  <a:moveTo>
                    <a:pt x="0" y="98393"/>
                  </a:moveTo>
                  <a:lnTo>
                    <a:pt x="50387" y="0"/>
                  </a:lnTo>
                  <a:lnTo>
                    <a:pt x="50387" y="56959"/>
                  </a:lnTo>
                  <a:lnTo>
                    <a:pt x="102679" y="46577"/>
                  </a:lnTo>
                  <a:lnTo>
                    <a:pt x="50387" y="142875"/>
                  </a:lnTo>
                  <a:lnTo>
                    <a:pt x="50387" y="86963"/>
                  </a:lnTo>
                  <a:lnTo>
                    <a:pt x="0" y="98393"/>
                  </a:lnTo>
                  <a:close/>
                </a:path>
              </a:pathLst>
            </a:custGeom>
            <a:solidFill>
              <a:srgbClr val="74C62B"/>
            </a:solidFill>
            <a:ln w="9525" cap="flat">
              <a:noFill/>
              <a:prstDash val="solid"/>
              <a:miter/>
            </a:ln>
          </p:spPr>
          <p:txBody>
            <a:bodyPr rtlCol="0" anchor="ctr"/>
            <a:lstStyle/>
            <a:p>
              <a:endParaRPr lang="zh-CN" altLang="en-US"/>
            </a:p>
          </p:txBody>
        </p:sp>
        <p:sp>
          <p:nvSpPr>
            <p:cNvPr id="70" name="任意多边形: 形状 69"/>
            <p:cNvSpPr/>
            <p:nvPr/>
          </p:nvSpPr>
          <p:spPr>
            <a:xfrm>
              <a:off x="6372492" y="3557569"/>
              <a:ext cx="142875" cy="142875"/>
            </a:xfrm>
            <a:custGeom>
              <a:avLst/>
              <a:gdLst>
                <a:gd name="connsiteX0" fmla="*/ 148209 w 142875"/>
                <a:gd name="connsiteY0" fmla="*/ 74104 h 142875"/>
                <a:gd name="connsiteX1" fmla="*/ 74104 w 142875"/>
                <a:gd name="connsiteY1" fmla="*/ 148209 h 142875"/>
                <a:gd name="connsiteX2" fmla="*/ 0 w 142875"/>
                <a:gd name="connsiteY2" fmla="*/ 74104 h 142875"/>
                <a:gd name="connsiteX3" fmla="*/ 74104 w 142875"/>
                <a:gd name="connsiteY3" fmla="*/ 0 h 142875"/>
                <a:gd name="connsiteX4" fmla="*/ 148209 w 142875"/>
                <a:gd name="connsiteY4" fmla="*/ 74104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solidFill>
              <a:schemeClr val="accent6">
                <a:lumMod val="50000"/>
              </a:schemeClr>
            </a:solidFill>
            <a:ln w="9525" cap="flat">
              <a:noFill/>
              <a:prstDash val="solid"/>
              <a:miter/>
            </a:ln>
          </p:spPr>
          <p:txBody>
            <a:bodyPr rtlCol="0" anchor="ctr"/>
            <a:lstStyle/>
            <a:p>
              <a:endParaRPr lang="zh-CN" altLang="en-US"/>
            </a:p>
          </p:txBody>
        </p:sp>
        <p:sp>
          <p:nvSpPr>
            <p:cNvPr id="71" name="任意多边形: 形状 70"/>
            <p:cNvSpPr/>
            <p:nvPr/>
          </p:nvSpPr>
          <p:spPr>
            <a:xfrm>
              <a:off x="5977205" y="3557569"/>
              <a:ext cx="142875" cy="142875"/>
            </a:xfrm>
            <a:custGeom>
              <a:avLst/>
              <a:gdLst>
                <a:gd name="connsiteX0" fmla="*/ 148209 w 142875"/>
                <a:gd name="connsiteY0" fmla="*/ 74104 h 142875"/>
                <a:gd name="connsiteX1" fmla="*/ 74104 w 142875"/>
                <a:gd name="connsiteY1" fmla="*/ 148209 h 142875"/>
                <a:gd name="connsiteX2" fmla="*/ 0 w 142875"/>
                <a:gd name="connsiteY2" fmla="*/ 74104 h 142875"/>
                <a:gd name="connsiteX3" fmla="*/ 74104 w 142875"/>
                <a:gd name="connsiteY3" fmla="*/ 0 h 142875"/>
                <a:gd name="connsiteX4" fmla="*/ 148209 w 142875"/>
                <a:gd name="connsiteY4" fmla="*/ 74104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solidFill>
              <a:schemeClr val="accent6">
                <a:lumMod val="50000"/>
              </a:schemeClr>
            </a:solidFill>
            <a:ln w="9525" cap="flat">
              <a:noFill/>
              <a:prstDash val="solid"/>
              <a:miter/>
            </a:ln>
          </p:spPr>
          <p:txBody>
            <a:bodyPr rtlCol="0" anchor="ctr"/>
            <a:lstStyle/>
            <a:p>
              <a:endParaRPr lang="zh-CN" altLang="en-US"/>
            </a:p>
          </p:txBody>
        </p:sp>
        <p:sp>
          <p:nvSpPr>
            <p:cNvPr id="72" name="任意多边形: 形状 71"/>
            <p:cNvSpPr/>
            <p:nvPr/>
          </p:nvSpPr>
          <p:spPr>
            <a:xfrm>
              <a:off x="6326200" y="3725875"/>
              <a:ext cx="266700" cy="142875"/>
            </a:xfrm>
            <a:custGeom>
              <a:avLst/>
              <a:gdLst>
                <a:gd name="connsiteX0" fmla="*/ 253746 w 266700"/>
                <a:gd name="connsiteY0" fmla="*/ 44101 h 142875"/>
                <a:gd name="connsiteX1" fmla="*/ 181356 w 266700"/>
                <a:gd name="connsiteY1" fmla="*/ 9525 h 142875"/>
                <a:gd name="connsiteX2" fmla="*/ 120396 w 266700"/>
                <a:gd name="connsiteY2" fmla="*/ 0 h 142875"/>
                <a:gd name="connsiteX3" fmla="*/ 59436 w 266700"/>
                <a:gd name="connsiteY3" fmla="*/ 9525 h 142875"/>
                <a:gd name="connsiteX4" fmla="*/ 3429 w 266700"/>
                <a:gd name="connsiteY4" fmla="*/ 33529 h 142875"/>
                <a:gd name="connsiteX5" fmla="*/ 0 w 266700"/>
                <a:gd name="connsiteY5" fmla="*/ 37434 h 142875"/>
                <a:gd name="connsiteX6" fmla="*/ 76200 w 266700"/>
                <a:gd name="connsiteY6" fmla="*/ 75534 h 142875"/>
                <a:gd name="connsiteX7" fmla="*/ 104108 w 266700"/>
                <a:gd name="connsiteY7" fmla="*/ 131446 h 142875"/>
                <a:gd name="connsiteX8" fmla="*/ 104108 w 266700"/>
                <a:gd name="connsiteY8" fmla="*/ 148400 h 142875"/>
                <a:gd name="connsiteX9" fmla="*/ 268605 w 266700"/>
                <a:gd name="connsiteY9" fmla="*/ 148400 h 142875"/>
                <a:gd name="connsiteX10" fmla="*/ 268605 w 266700"/>
                <a:gd name="connsiteY10" fmla="*/ 73819 h 142875"/>
                <a:gd name="connsiteX11" fmla="*/ 253746 w 266700"/>
                <a:gd name="connsiteY11" fmla="*/ 4410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700" h="142875">
                  <a:moveTo>
                    <a:pt x="253746" y="44101"/>
                  </a:moveTo>
                  <a:cubicBezTo>
                    <a:pt x="232401" y="27476"/>
                    <a:pt x="207702" y="15681"/>
                    <a:pt x="181356" y="9525"/>
                  </a:cubicBezTo>
                  <a:cubicBezTo>
                    <a:pt x="161530" y="3742"/>
                    <a:pt x="141041" y="541"/>
                    <a:pt x="120396" y="0"/>
                  </a:cubicBezTo>
                  <a:cubicBezTo>
                    <a:pt x="99702" y="-45"/>
                    <a:pt x="79130" y="3169"/>
                    <a:pt x="59436" y="9525"/>
                  </a:cubicBezTo>
                  <a:cubicBezTo>
                    <a:pt x="39707" y="14783"/>
                    <a:pt x="20843" y="22868"/>
                    <a:pt x="3429" y="33529"/>
                  </a:cubicBezTo>
                  <a:cubicBezTo>
                    <a:pt x="2286" y="34862"/>
                    <a:pt x="1238" y="36196"/>
                    <a:pt x="0" y="37434"/>
                  </a:cubicBezTo>
                  <a:cubicBezTo>
                    <a:pt x="27701" y="44889"/>
                    <a:pt x="53615" y="57847"/>
                    <a:pt x="76200" y="75534"/>
                  </a:cubicBezTo>
                  <a:cubicBezTo>
                    <a:pt x="94021" y="88541"/>
                    <a:pt x="104425" y="109385"/>
                    <a:pt x="104108" y="131446"/>
                  </a:cubicBezTo>
                  <a:lnTo>
                    <a:pt x="104108" y="148400"/>
                  </a:lnTo>
                  <a:lnTo>
                    <a:pt x="268605" y="148400"/>
                  </a:lnTo>
                  <a:lnTo>
                    <a:pt x="268605" y="73819"/>
                  </a:lnTo>
                  <a:cubicBezTo>
                    <a:pt x="268892" y="62061"/>
                    <a:pt x="263324" y="50927"/>
                    <a:pt x="253746" y="44101"/>
                  </a:cubicBezTo>
                  <a:close/>
                </a:path>
              </a:pathLst>
            </a:custGeom>
            <a:solidFill>
              <a:schemeClr val="accent6">
                <a:lumMod val="50000"/>
              </a:schemeClr>
            </a:solidFill>
            <a:ln w="9525" cap="flat">
              <a:noFill/>
              <a:prstDash val="solid"/>
              <a:miter/>
            </a:ln>
          </p:spPr>
          <p:txBody>
            <a:bodyPr rtlCol="0" anchor="ctr"/>
            <a:lstStyle/>
            <a:p>
              <a:endParaRPr lang="zh-CN" altLang="en-US"/>
            </a:p>
          </p:txBody>
        </p:sp>
        <p:sp>
          <p:nvSpPr>
            <p:cNvPr id="73" name="任意多边形: 形状 72"/>
            <p:cNvSpPr/>
            <p:nvPr/>
          </p:nvSpPr>
          <p:spPr>
            <a:xfrm>
              <a:off x="5903100" y="3725875"/>
              <a:ext cx="266700" cy="142875"/>
            </a:xfrm>
            <a:custGeom>
              <a:avLst/>
              <a:gdLst>
                <a:gd name="connsiteX0" fmla="*/ 164687 w 266700"/>
                <a:gd name="connsiteY0" fmla="*/ 131445 h 142875"/>
                <a:gd name="connsiteX1" fmla="*/ 191357 w 266700"/>
                <a:gd name="connsiteY1" fmla="*/ 76486 h 142875"/>
                <a:gd name="connsiteX2" fmla="*/ 192500 w 266700"/>
                <a:gd name="connsiteY2" fmla="*/ 75534 h 142875"/>
                <a:gd name="connsiteX3" fmla="*/ 193739 w 266700"/>
                <a:gd name="connsiteY3" fmla="*/ 74676 h 142875"/>
                <a:gd name="connsiteX4" fmla="*/ 268605 w 266700"/>
                <a:gd name="connsiteY4" fmla="*/ 37529 h 142875"/>
                <a:gd name="connsiteX5" fmla="*/ 263176 w 266700"/>
                <a:gd name="connsiteY5" fmla="*/ 31338 h 142875"/>
                <a:gd name="connsiteX6" fmla="*/ 209550 w 266700"/>
                <a:gd name="connsiteY6" fmla="*/ 9525 h 142875"/>
                <a:gd name="connsiteX7" fmla="*/ 148590 w 266700"/>
                <a:gd name="connsiteY7" fmla="*/ 0 h 142875"/>
                <a:gd name="connsiteX8" fmla="*/ 87630 w 266700"/>
                <a:gd name="connsiteY8" fmla="*/ 9525 h 142875"/>
                <a:gd name="connsiteX9" fmla="*/ 15240 w 266700"/>
                <a:gd name="connsiteY9" fmla="*/ 44101 h 142875"/>
                <a:gd name="connsiteX10" fmla="*/ 0 w 266700"/>
                <a:gd name="connsiteY10" fmla="*/ 73819 h 142875"/>
                <a:gd name="connsiteX11" fmla="*/ 0 w 266700"/>
                <a:gd name="connsiteY11" fmla="*/ 148400 h 142875"/>
                <a:gd name="connsiteX12" fmla="*/ 164687 w 266700"/>
                <a:gd name="connsiteY12" fmla="*/ 14840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00" h="142875">
                  <a:moveTo>
                    <a:pt x="164687" y="131445"/>
                  </a:moveTo>
                  <a:cubicBezTo>
                    <a:pt x="164708" y="110012"/>
                    <a:pt x="174533" y="89766"/>
                    <a:pt x="191357" y="76486"/>
                  </a:cubicBezTo>
                  <a:lnTo>
                    <a:pt x="192500" y="75534"/>
                  </a:lnTo>
                  <a:lnTo>
                    <a:pt x="193739" y="74676"/>
                  </a:lnTo>
                  <a:cubicBezTo>
                    <a:pt x="216581" y="58427"/>
                    <a:pt x="241848" y="45890"/>
                    <a:pt x="268605" y="37529"/>
                  </a:cubicBezTo>
                  <a:cubicBezTo>
                    <a:pt x="266700" y="35529"/>
                    <a:pt x="264986" y="33433"/>
                    <a:pt x="263176" y="31338"/>
                  </a:cubicBezTo>
                  <a:cubicBezTo>
                    <a:pt x="246437" y="21538"/>
                    <a:pt x="228377" y="14193"/>
                    <a:pt x="209550" y="9525"/>
                  </a:cubicBezTo>
                  <a:cubicBezTo>
                    <a:pt x="189726" y="3734"/>
                    <a:pt x="169235" y="532"/>
                    <a:pt x="148590" y="0"/>
                  </a:cubicBezTo>
                  <a:cubicBezTo>
                    <a:pt x="127896" y="-39"/>
                    <a:pt x="107326" y="3176"/>
                    <a:pt x="87630" y="9525"/>
                  </a:cubicBezTo>
                  <a:cubicBezTo>
                    <a:pt x="61651" y="16693"/>
                    <a:pt x="37144" y="28399"/>
                    <a:pt x="15240" y="44101"/>
                  </a:cubicBezTo>
                  <a:cubicBezTo>
                    <a:pt x="5858" y="51134"/>
                    <a:pt x="236" y="62096"/>
                    <a:pt x="0" y="73819"/>
                  </a:cubicBezTo>
                  <a:lnTo>
                    <a:pt x="0" y="148400"/>
                  </a:lnTo>
                  <a:lnTo>
                    <a:pt x="164687" y="148400"/>
                  </a:lnTo>
                  <a:close/>
                </a:path>
              </a:pathLst>
            </a:custGeom>
            <a:solidFill>
              <a:schemeClr val="accent6">
                <a:lumMod val="50000"/>
              </a:schemeClr>
            </a:solidFill>
            <a:ln w="9525" cap="flat">
              <a:noFill/>
              <a:prstDash val="solid"/>
              <a:miter/>
            </a:ln>
          </p:spPr>
          <p:txBody>
            <a:bodyPr rtlCol="0" anchor="ctr"/>
            <a:lstStyle/>
            <a:p>
              <a:endParaRPr lang="zh-CN" altLang="en-US"/>
            </a:p>
          </p:txBody>
        </p:sp>
        <p:sp>
          <p:nvSpPr>
            <p:cNvPr id="74" name="任意多边形: 形状 73"/>
            <p:cNvSpPr/>
            <p:nvPr/>
          </p:nvSpPr>
          <p:spPr>
            <a:xfrm>
              <a:off x="6100744" y="3783595"/>
              <a:ext cx="295275" cy="142875"/>
            </a:xfrm>
            <a:custGeom>
              <a:avLst/>
              <a:gdLst>
                <a:gd name="connsiteX0" fmla="*/ 0 w 295275"/>
                <a:gd name="connsiteY0" fmla="*/ 147830 h 142875"/>
                <a:gd name="connsiteX1" fmla="*/ 0 w 295275"/>
                <a:gd name="connsiteY1" fmla="*/ 73725 h 142875"/>
                <a:gd name="connsiteX2" fmla="*/ 14859 w 295275"/>
                <a:gd name="connsiteY2" fmla="*/ 44102 h 142875"/>
                <a:gd name="connsiteX3" fmla="*/ 87249 w 295275"/>
                <a:gd name="connsiteY3" fmla="*/ 9527 h 142875"/>
                <a:gd name="connsiteX4" fmla="*/ 148209 w 295275"/>
                <a:gd name="connsiteY4" fmla="*/ 2 h 142875"/>
                <a:gd name="connsiteX5" fmla="*/ 209169 w 295275"/>
                <a:gd name="connsiteY5" fmla="*/ 9527 h 142875"/>
                <a:gd name="connsiteX6" fmla="*/ 281654 w 295275"/>
                <a:gd name="connsiteY6" fmla="*/ 44102 h 142875"/>
                <a:gd name="connsiteX7" fmla="*/ 296418 w 295275"/>
                <a:gd name="connsiteY7" fmla="*/ 73725 h 142875"/>
                <a:gd name="connsiteX8" fmla="*/ 296418 w 295275"/>
                <a:gd name="connsiteY8" fmla="*/ 14783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275" h="142875">
                  <a:moveTo>
                    <a:pt x="0" y="147830"/>
                  </a:moveTo>
                  <a:lnTo>
                    <a:pt x="0" y="73725"/>
                  </a:lnTo>
                  <a:cubicBezTo>
                    <a:pt x="45" y="62069"/>
                    <a:pt x="5544" y="51107"/>
                    <a:pt x="14859" y="44102"/>
                  </a:cubicBezTo>
                  <a:cubicBezTo>
                    <a:pt x="36723" y="28334"/>
                    <a:pt x="61243" y="16622"/>
                    <a:pt x="87249" y="9527"/>
                  </a:cubicBezTo>
                  <a:cubicBezTo>
                    <a:pt x="106934" y="3133"/>
                    <a:pt x="127512" y="-82"/>
                    <a:pt x="148209" y="2"/>
                  </a:cubicBezTo>
                  <a:cubicBezTo>
                    <a:pt x="168859" y="486"/>
                    <a:pt x="189355" y="3690"/>
                    <a:pt x="209169" y="9527"/>
                  </a:cubicBezTo>
                  <a:cubicBezTo>
                    <a:pt x="235567" y="15619"/>
                    <a:pt x="260308" y="27421"/>
                    <a:pt x="281654" y="44102"/>
                  </a:cubicBezTo>
                  <a:cubicBezTo>
                    <a:pt x="291195" y="50908"/>
                    <a:pt x="296728" y="62010"/>
                    <a:pt x="296418" y="73725"/>
                  </a:cubicBezTo>
                  <a:lnTo>
                    <a:pt x="296418" y="147830"/>
                  </a:lnTo>
                  <a:close/>
                </a:path>
              </a:pathLst>
            </a:custGeom>
            <a:solidFill>
              <a:schemeClr val="accent6">
                <a:lumMod val="50000"/>
              </a:schemeClr>
            </a:solidFill>
            <a:ln w="9525" cap="flat">
              <a:noFill/>
              <a:prstDash val="solid"/>
              <a:miter/>
            </a:ln>
          </p:spPr>
          <p:txBody>
            <a:bodyPr rtlCol="0" anchor="ctr"/>
            <a:lstStyle/>
            <a:p>
              <a:endParaRPr lang="zh-CN" altLang="en-US"/>
            </a:p>
          </p:txBody>
        </p:sp>
        <p:sp>
          <p:nvSpPr>
            <p:cNvPr id="75" name="任意多边形: 形状 74"/>
            <p:cNvSpPr/>
            <p:nvPr/>
          </p:nvSpPr>
          <p:spPr>
            <a:xfrm>
              <a:off x="6174848" y="3615195"/>
              <a:ext cx="142875" cy="142875"/>
            </a:xfrm>
            <a:custGeom>
              <a:avLst/>
              <a:gdLst>
                <a:gd name="connsiteX0" fmla="*/ 148209 w 142875"/>
                <a:gd name="connsiteY0" fmla="*/ 74105 h 142875"/>
                <a:gd name="connsiteX1" fmla="*/ 74105 w 142875"/>
                <a:gd name="connsiteY1" fmla="*/ 148209 h 142875"/>
                <a:gd name="connsiteX2" fmla="*/ 0 w 142875"/>
                <a:gd name="connsiteY2" fmla="*/ 74105 h 142875"/>
                <a:gd name="connsiteX3" fmla="*/ 74105 w 142875"/>
                <a:gd name="connsiteY3" fmla="*/ 0 h 142875"/>
                <a:gd name="connsiteX4" fmla="*/ 148209 w 142875"/>
                <a:gd name="connsiteY4" fmla="*/ 74105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8209" y="74105"/>
                  </a:moveTo>
                  <a:cubicBezTo>
                    <a:pt x="148209" y="115031"/>
                    <a:pt x="115031" y="148209"/>
                    <a:pt x="74105" y="148209"/>
                  </a:cubicBezTo>
                  <a:cubicBezTo>
                    <a:pt x="33178" y="148209"/>
                    <a:pt x="0" y="115031"/>
                    <a:pt x="0" y="74105"/>
                  </a:cubicBezTo>
                  <a:cubicBezTo>
                    <a:pt x="0" y="33178"/>
                    <a:pt x="33178" y="0"/>
                    <a:pt x="74105" y="0"/>
                  </a:cubicBezTo>
                  <a:cubicBezTo>
                    <a:pt x="115031" y="0"/>
                    <a:pt x="148209" y="33178"/>
                    <a:pt x="148209" y="74105"/>
                  </a:cubicBezTo>
                  <a:close/>
                </a:path>
              </a:pathLst>
            </a:custGeom>
            <a:solidFill>
              <a:schemeClr val="accent6">
                <a:lumMod val="50000"/>
              </a:schemeClr>
            </a:solidFill>
            <a:ln w="9525" cap="flat">
              <a:noFill/>
              <a:prstDash val="solid"/>
              <a:miter/>
            </a:ln>
          </p:spPr>
          <p:txBody>
            <a:bodyPr rtlCol="0" anchor="ctr"/>
            <a:lstStyle/>
            <a:p>
              <a:endParaRPr lang="zh-CN" altLang="en-US"/>
            </a:p>
          </p:txBody>
        </p:sp>
      </p:grpSp>
      <p:grpSp>
        <p:nvGrpSpPr>
          <p:cNvPr id="76" name="图形 55" descr="目标受众"/>
          <p:cNvGrpSpPr/>
          <p:nvPr/>
        </p:nvGrpSpPr>
        <p:grpSpPr>
          <a:xfrm>
            <a:off x="5784990" y="4800818"/>
            <a:ext cx="622020" cy="622020"/>
            <a:chOff x="5938800" y="3271800"/>
            <a:chExt cx="914400" cy="914400"/>
          </a:xfrm>
          <a:solidFill>
            <a:srgbClr val="74C62B"/>
          </a:solidFill>
        </p:grpSpPr>
        <p:sp>
          <p:nvSpPr>
            <p:cNvPr id="77" name="任意多边形: 形状 76"/>
            <p:cNvSpPr/>
            <p:nvPr/>
          </p:nvSpPr>
          <p:spPr>
            <a:xfrm>
              <a:off x="6224550" y="3855682"/>
              <a:ext cx="342900" cy="114300"/>
            </a:xfrm>
            <a:custGeom>
              <a:avLst/>
              <a:gdLst>
                <a:gd name="connsiteX0" fmla="*/ 326708 w 342900"/>
                <a:gd name="connsiteY0" fmla="*/ 74295 h 114300"/>
                <a:gd name="connsiteX1" fmla="*/ 303848 w 342900"/>
                <a:gd name="connsiteY1" fmla="*/ 20003 h 114300"/>
                <a:gd name="connsiteX2" fmla="*/ 298133 w 342900"/>
                <a:gd name="connsiteY2" fmla="*/ 14288 h 114300"/>
                <a:gd name="connsiteX3" fmla="*/ 20002 w 342900"/>
                <a:gd name="connsiteY3" fmla="*/ 0 h 114300"/>
                <a:gd name="connsiteX4" fmla="*/ 17145 w 342900"/>
                <a:gd name="connsiteY4" fmla="*/ 1905 h 114300"/>
                <a:gd name="connsiteX5" fmla="*/ 0 w 342900"/>
                <a:gd name="connsiteY5" fmla="*/ 35243 h 114300"/>
                <a:gd name="connsiteX6" fmla="*/ 0 w 342900"/>
                <a:gd name="connsiteY6" fmla="*/ 120968 h 114300"/>
                <a:gd name="connsiteX7" fmla="*/ 342900 w 342900"/>
                <a:gd name="connsiteY7" fmla="*/ 120968 h 114300"/>
                <a:gd name="connsiteX8" fmla="*/ 342900 w 342900"/>
                <a:gd name="connsiteY8" fmla="*/ 90488 h 114300"/>
                <a:gd name="connsiteX9" fmla="*/ 326708 w 342900"/>
                <a:gd name="connsiteY9" fmla="*/ 7429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00" h="114300">
                  <a:moveTo>
                    <a:pt x="326708" y="74295"/>
                  </a:moveTo>
                  <a:cubicBezTo>
                    <a:pt x="312420" y="60007"/>
                    <a:pt x="303848" y="40005"/>
                    <a:pt x="303848" y="20003"/>
                  </a:cubicBezTo>
                  <a:lnTo>
                    <a:pt x="298133" y="14288"/>
                  </a:lnTo>
                  <a:cubicBezTo>
                    <a:pt x="211455" y="67628"/>
                    <a:pt x="100965" y="61913"/>
                    <a:pt x="20002" y="0"/>
                  </a:cubicBezTo>
                  <a:lnTo>
                    <a:pt x="17145" y="1905"/>
                  </a:lnTo>
                  <a:cubicBezTo>
                    <a:pt x="6668" y="9525"/>
                    <a:pt x="0" y="21907"/>
                    <a:pt x="0" y="35243"/>
                  </a:cubicBezTo>
                  <a:lnTo>
                    <a:pt x="0" y="120968"/>
                  </a:lnTo>
                  <a:lnTo>
                    <a:pt x="342900" y="120968"/>
                  </a:lnTo>
                  <a:lnTo>
                    <a:pt x="342900" y="90488"/>
                  </a:lnTo>
                  <a:lnTo>
                    <a:pt x="326708" y="74295"/>
                  </a:lnTo>
                  <a:close/>
                </a:path>
              </a:pathLst>
            </a:custGeom>
            <a:solidFill>
              <a:schemeClr val="accent6">
                <a:lumMod val="50000"/>
              </a:schemeClr>
            </a:solidFill>
            <a:ln w="9525" cap="flat">
              <a:noFill/>
              <a:prstDash val="solid"/>
              <a:miter/>
            </a:ln>
          </p:spPr>
          <p:txBody>
            <a:bodyPr rtlCol="0" anchor="ctr"/>
            <a:lstStyle/>
            <a:p>
              <a:endParaRPr lang="zh-CN" altLang="en-US"/>
            </a:p>
          </p:txBody>
        </p:sp>
        <p:sp>
          <p:nvSpPr>
            <p:cNvPr id="78" name="任意多边形: 形状 77"/>
            <p:cNvSpPr/>
            <p:nvPr/>
          </p:nvSpPr>
          <p:spPr>
            <a:xfrm>
              <a:off x="6574117" y="3477354"/>
              <a:ext cx="133350" cy="161925"/>
            </a:xfrm>
            <a:custGeom>
              <a:avLst/>
              <a:gdLst>
                <a:gd name="connsiteX0" fmla="*/ 64770 w 133350"/>
                <a:gd name="connsiteY0" fmla="*/ 170683 h 161925"/>
                <a:gd name="connsiteX1" fmla="*/ 135255 w 133350"/>
                <a:gd name="connsiteY1" fmla="*/ 71623 h 161925"/>
                <a:gd name="connsiteX2" fmla="*/ 36195 w 133350"/>
                <a:gd name="connsiteY2" fmla="*/ 1138 h 161925"/>
                <a:gd name="connsiteX3" fmla="*/ 0 w 133350"/>
                <a:gd name="connsiteY3" fmla="*/ 16378 h 161925"/>
                <a:gd name="connsiteX4" fmla="*/ 64770 w 133350"/>
                <a:gd name="connsiteY4" fmla="*/ 170683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61925">
                  <a:moveTo>
                    <a:pt x="64770" y="170683"/>
                  </a:moveTo>
                  <a:cubicBezTo>
                    <a:pt x="111443" y="163063"/>
                    <a:pt x="142875" y="118296"/>
                    <a:pt x="135255" y="71623"/>
                  </a:cubicBezTo>
                  <a:cubicBezTo>
                    <a:pt x="127635" y="24951"/>
                    <a:pt x="82868" y="-6482"/>
                    <a:pt x="36195" y="1138"/>
                  </a:cubicBezTo>
                  <a:cubicBezTo>
                    <a:pt x="22860" y="3043"/>
                    <a:pt x="10478" y="8758"/>
                    <a:pt x="0" y="16378"/>
                  </a:cubicBezTo>
                  <a:cubicBezTo>
                    <a:pt x="39053" y="58288"/>
                    <a:pt x="61913" y="112581"/>
                    <a:pt x="64770" y="170683"/>
                  </a:cubicBezTo>
                  <a:close/>
                </a:path>
              </a:pathLst>
            </a:custGeom>
            <a:solidFill>
              <a:schemeClr val="accent6">
                <a:lumMod val="50000"/>
              </a:schemeClr>
            </a:solidFill>
            <a:ln w="9525" cap="flat">
              <a:noFill/>
              <a:prstDash val="solid"/>
              <a:miter/>
            </a:ln>
          </p:spPr>
          <p:txBody>
            <a:bodyPr rtlCol="0" anchor="ctr"/>
            <a:lstStyle/>
            <a:p>
              <a:endParaRPr lang="zh-CN" altLang="en-US"/>
            </a:p>
          </p:txBody>
        </p:sp>
        <p:sp>
          <p:nvSpPr>
            <p:cNvPr id="79" name="任意多边形: 形状 78"/>
            <p:cNvSpPr/>
            <p:nvPr/>
          </p:nvSpPr>
          <p:spPr>
            <a:xfrm>
              <a:off x="6602692" y="3672802"/>
              <a:ext cx="190500" cy="161925"/>
            </a:xfrm>
            <a:custGeom>
              <a:avLst/>
              <a:gdLst>
                <a:gd name="connsiteX0" fmla="*/ 176213 w 190500"/>
                <a:gd name="connsiteY0" fmla="*/ 50483 h 161925"/>
                <a:gd name="connsiteX1" fmla="*/ 92393 w 190500"/>
                <a:gd name="connsiteY1" fmla="*/ 10478 h 161925"/>
                <a:gd name="connsiteX2" fmla="*/ 36195 w 190500"/>
                <a:gd name="connsiteY2" fmla="*/ 0 h 161925"/>
                <a:gd name="connsiteX3" fmla="*/ 0 w 190500"/>
                <a:gd name="connsiteY3" fmla="*/ 116205 h 161925"/>
                <a:gd name="connsiteX4" fmla="*/ 5715 w 190500"/>
                <a:gd name="connsiteY4" fmla="*/ 121920 h 161925"/>
                <a:gd name="connsiteX5" fmla="*/ 60008 w 190500"/>
                <a:gd name="connsiteY5" fmla="*/ 144780 h 161925"/>
                <a:gd name="connsiteX6" fmla="*/ 85725 w 190500"/>
                <a:gd name="connsiteY6" fmla="*/ 170498 h 161925"/>
                <a:gd name="connsiteX7" fmla="*/ 193358 w 190500"/>
                <a:gd name="connsiteY7" fmla="*/ 170498 h 161925"/>
                <a:gd name="connsiteX8" fmla="*/ 193358 w 190500"/>
                <a:gd name="connsiteY8" fmla="*/ 84773 h 161925"/>
                <a:gd name="connsiteX9" fmla="*/ 176213 w 190500"/>
                <a:gd name="connsiteY9" fmla="*/ 5048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61925">
                  <a:moveTo>
                    <a:pt x="176213" y="50483"/>
                  </a:moveTo>
                  <a:cubicBezTo>
                    <a:pt x="151448" y="31433"/>
                    <a:pt x="122873" y="17145"/>
                    <a:pt x="92393" y="10478"/>
                  </a:cubicBezTo>
                  <a:cubicBezTo>
                    <a:pt x="74295" y="4763"/>
                    <a:pt x="55245" y="1905"/>
                    <a:pt x="36195" y="0"/>
                  </a:cubicBezTo>
                  <a:cubicBezTo>
                    <a:pt x="34290" y="40958"/>
                    <a:pt x="21908" y="80963"/>
                    <a:pt x="0" y="116205"/>
                  </a:cubicBezTo>
                  <a:lnTo>
                    <a:pt x="5715" y="121920"/>
                  </a:lnTo>
                  <a:cubicBezTo>
                    <a:pt x="25718" y="121920"/>
                    <a:pt x="45720" y="130493"/>
                    <a:pt x="60008" y="144780"/>
                  </a:cubicBezTo>
                  <a:lnTo>
                    <a:pt x="85725" y="170498"/>
                  </a:lnTo>
                  <a:lnTo>
                    <a:pt x="193358" y="170498"/>
                  </a:lnTo>
                  <a:lnTo>
                    <a:pt x="193358" y="84773"/>
                  </a:lnTo>
                  <a:cubicBezTo>
                    <a:pt x="193358" y="71438"/>
                    <a:pt x="187643" y="58103"/>
                    <a:pt x="176213" y="50483"/>
                  </a:cubicBezTo>
                  <a:close/>
                </a:path>
              </a:pathLst>
            </a:custGeom>
            <a:solidFill>
              <a:schemeClr val="accent6">
                <a:lumMod val="50000"/>
              </a:schemeClr>
            </a:solidFill>
            <a:ln w="9525" cap="flat">
              <a:noFill/>
              <a:prstDash val="solid"/>
              <a:miter/>
            </a:ln>
          </p:spPr>
          <p:txBody>
            <a:bodyPr rtlCol="0" anchor="ctr"/>
            <a:lstStyle/>
            <a:p>
              <a:endParaRPr lang="zh-CN" altLang="en-US"/>
            </a:p>
          </p:txBody>
        </p:sp>
        <p:sp>
          <p:nvSpPr>
            <p:cNvPr id="80" name="任意多边形: 形状 79"/>
            <p:cNvSpPr/>
            <p:nvPr/>
          </p:nvSpPr>
          <p:spPr>
            <a:xfrm>
              <a:off x="6175972" y="3442291"/>
              <a:ext cx="571500" cy="571500"/>
            </a:xfrm>
            <a:custGeom>
              <a:avLst/>
              <a:gdLst>
                <a:gd name="connsiteX0" fmla="*/ 557213 w 571500"/>
                <a:gd name="connsiteY0" fmla="*/ 485782 h 571500"/>
                <a:gd name="connsiteX1" fmla="*/ 467678 w 571500"/>
                <a:gd name="connsiteY1" fmla="*/ 395294 h 571500"/>
                <a:gd name="connsiteX2" fmla="*/ 421957 w 571500"/>
                <a:gd name="connsiteY2" fmla="*/ 381959 h 571500"/>
                <a:gd name="connsiteX3" fmla="*/ 389573 w 571500"/>
                <a:gd name="connsiteY3" fmla="*/ 350527 h 571500"/>
                <a:gd name="connsiteX4" fmla="*/ 434340 w 571500"/>
                <a:gd name="connsiteY4" fmla="*/ 219082 h 571500"/>
                <a:gd name="connsiteX5" fmla="*/ 217170 w 571500"/>
                <a:gd name="connsiteY5" fmla="*/ 7 h 571500"/>
                <a:gd name="connsiteX6" fmla="*/ 0 w 571500"/>
                <a:gd name="connsiteY6" fmla="*/ 216224 h 571500"/>
                <a:gd name="connsiteX7" fmla="*/ 217170 w 571500"/>
                <a:gd name="connsiteY7" fmla="*/ 435299 h 571500"/>
                <a:gd name="connsiteX8" fmla="*/ 350520 w 571500"/>
                <a:gd name="connsiteY8" fmla="*/ 390532 h 571500"/>
                <a:gd name="connsiteX9" fmla="*/ 382905 w 571500"/>
                <a:gd name="connsiteY9" fmla="*/ 421964 h 571500"/>
                <a:gd name="connsiteX10" fmla="*/ 396240 w 571500"/>
                <a:gd name="connsiteY10" fmla="*/ 467684 h 571500"/>
                <a:gd name="connsiteX11" fmla="*/ 486728 w 571500"/>
                <a:gd name="connsiteY11" fmla="*/ 558172 h 571500"/>
                <a:gd name="connsiteX12" fmla="*/ 558165 w 571500"/>
                <a:gd name="connsiteY12" fmla="*/ 560077 h 571500"/>
                <a:gd name="connsiteX13" fmla="*/ 560070 w 571500"/>
                <a:gd name="connsiteY13" fmla="*/ 488639 h 571500"/>
                <a:gd name="connsiteX14" fmla="*/ 557213 w 571500"/>
                <a:gd name="connsiteY14" fmla="*/ 485782 h 571500"/>
                <a:gd name="connsiteX15" fmla="*/ 557213 w 571500"/>
                <a:gd name="connsiteY15" fmla="*/ 485782 h 571500"/>
                <a:gd name="connsiteX16" fmla="*/ 218123 w 571500"/>
                <a:gd name="connsiteY16" fmla="*/ 44774 h 571500"/>
                <a:gd name="connsiteX17" fmla="*/ 391478 w 571500"/>
                <a:gd name="connsiteY17" fmla="*/ 218129 h 571500"/>
                <a:gd name="connsiteX18" fmla="*/ 350520 w 571500"/>
                <a:gd name="connsiteY18" fmla="*/ 329572 h 571500"/>
                <a:gd name="connsiteX19" fmla="*/ 295275 w 571500"/>
                <a:gd name="connsiteY19" fmla="*/ 309569 h 571500"/>
                <a:gd name="connsiteX20" fmla="*/ 216217 w 571500"/>
                <a:gd name="connsiteY20" fmla="*/ 297187 h 571500"/>
                <a:gd name="connsiteX21" fmla="*/ 137160 w 571500"/>
                <a:gd name="connsiteY21" fmla="*/ 309569 h 571500"/>
                <a:gd name="connsiteX22" fmla="*/ 85725 w 571500"/>
                <a:gd name="connsiteY22" fmla="*/ 330524 h 571500"/>
                <a:gd name="connsiteX23" fmla="*/ 104775 w 571500"/>
                <a:gd name="connsiteY23" fmla="*/ 86684 h 571500"/>
                <a:gd name="connsiteX24" fmla="*/ 218123 w 571500"/>
                <a:gd name="connsiteY24" fmla="*/ 4477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1500" h="571500">
                  <a:moveTo>
                    <a:pt x="557213" y="485782"/>
                  </a:moveTo>
                  <a:lnTo>
                    <a:pt x="467678" y="395294"/>
                  </a:lnTo>
                  <a:cubicBezTo>
                    <a:pt x="455295" y="383864"/>
                    <a:pt x="439103" y="378149"/>
                    <a:pt x="421957" y="381959"/>
                  </a:cubicBezTo>
                  <a:lnTo>
                    <a:pt x="389573" y="350527"/>
                  </a:lnTo>
                  <a:cubicBezTo>
                    <a:pt x="419100" y="312427"/>
                    <a:pt x="434340" y="266707"/>
                    <a:pt x="434340" y="219082"/>
                  </a:cubicBezTo>
                  <a:cubicBezTo>
                    <a:pt x="435293" y="99067"/>
                    <a:pt x="338138" y="959"/>
                    <a:pt x="217170" y="7"/>
                  </a:cubicBezTo>
                  <a:cubicBezTo>
                    <a:pt x="96203" y="-946"/>
                    <a:pt x="0" y="96209"/>
                    <a:pt x="0" y="216224"/>
                  </a:cubicBezTo>
                  <a:cubicBezTo>
                    <a:pt x="0" y="336239"/>
                    <a:pt x="96203" y="434347"/>
                    <a:pt x="217170" y="435299"/>
                  </a:cubicBezTo>
                  <a:cubicBezTo>
                    <a:pt x="264795" y="435299"/>
                    <a:pt x="311468" y="420059"/>
                    <a:pt x="350520" y="390532"/>
                  </a:cubicBezTo>
                  <a:lnTo>
                    <a:pt x="382905" y="421964"/>
                  </a:lnTo>
                  <a:cubicBezTo>
                    <a:pt x="380048" y="438157"/>
                    <a:pt x="384810" y="455302"/>
                    <a:pt x="396240" y="467684"/>
                  </a:cubicBezTo>
                  <a:lnTo>
                    <a:pt x="486728" y="558172"/>
                  </a:lnTo>
                  <a:cubicBezTo>
                    <a:pt x="505778" y="578174"/>
                    <a:pt x="538163" y="579127"/>
                    <a:pt x="558165" y="560077"/>
                  </a:cubicBezTo>
                  <a:cubicBezTo>
                    <a:pt x="578168" y="541027"/>
                    <a:pt x="579120" y="508642"/>
                    <a:pt x="560070" y="488639"/>
                  </a:cubicBezTo>
                  <a:cubicBezTo>
                    <a:pt x="559118" y="487687"/>
                    <a:pt x="558165" y="486734"/>
                    <a:pt x="557213" y="485782"/>
                  </a:cubicBezTo>
                  <a:lnTo>
                    <a:pt x="557213" y="485782"/>
                  </a:lnTo>
                  <a:close/>
                  <a:moveTo>
                    <a:pt x="218123" y="44774"/>
                  </a:moveTo>
                  <a:cubicBezTo>
                    <a:pt x="314325" y="44774"/>
                    <a:pt x="391478" y="121927"/>
                    <a:pt x="391478" y="218129"/>
                  </a:cubicBezTo>
                  <a:cubicBezTo>
                    <a:pt x="391478" y="259087"/>
                    <a:pt x="377190" y="299092"/>
                    <a:pt x="350520" y="329572"/>
                  </a:cubicBezTo>
                  <a:cubicBezTo>
                    <a:pt x="332423" y="320999"/>
                    <a:pt x="314325" y="314332"/>
                    <a:pt x="295275" y="309569"/>
                  </a:cubicBezTo>
                  <a:cubicBezTo>
                    <a:pt x="269558" y="301949"/>
                    <a:pt x="242888" y="297187"/>
                    <a:pt x="216217" y="297187"/>
                  </a:cubicBezTo>
                  <a:cubicBezTo>
                    <a:pt x="189548" y="297187"/>
                    <a:pt x="162878" y="301949"/>
                    <a:pt x="137160" y="309569"/>
                  </a:cubicBezTo>
                  <a:cubicBezTo>
                    <a:pt x="119063" y="314332"/>
                    <a:pt x="101917" y="320999"/>
                    <a:pt x="85725" y="330524"/>
                  </a:cubicBezTo>
                  <a:cubicBezTo>
                    <a:pt x="23813" y="258134"/>
                    <a:pt x="32385" y="148597"/>
                    <a:pt x="104775" y="86684"/>
                  </a:cubicBezTo>
                  <a:cubicBezTo>
                    <a:pt x="136208" y="59062"/>
                    <a:pt x="176213" y="44774"/>
                    <a:pt x="218123" y="44774"/>
                  </a:cubicBezTo>
                  <a:close/>
                </a:path>
              </a:pathLst>
            </a:custGeom>
            <a:solidFill>
              <a:srgbClr val="74C62B"/>
            </a:solidFill>
            <a:ln w="9525" cap="flat">
              <a:noFill/>
              <a:prstDash val="solid"/>
              <a:miter/>
            </a:ln>
          </p:spPr>
          <p:txBody>
            <a:bodyPr rtlCol="0" anchor="ctr"/>
            <a:lstStyle/>
            <a:p>
              <a:endParaRPr lang="zh-CN" altLang="en-US"/>
            </a:p>
          </p:txBody>
        </p:sp>
        <p:sp>
          <p:nvSpPr>
            <p:cNvPr id="81" name="任意多边形: 形状 80"/>
            <p:cNvSpPr/>
            <p:nvPr/>
          </p:nvSpPr>
          <p:spPr>
            <a:xfrm>
              <a:off x="6295988" y="3526118"/>
              <a:ext cx="190500" cy="190500"/>
            </a:xfrm>
            <a:custGeom>
              <a:avLst/>
              <a:gdLst>
                <a:gd name="connsiteX0" fmla="*/ 192405 w 190500"/>
                <a:gd name="connsiteY0" fmla="*/ 96202 h 190500"/>
                <a:gd name="connsiteX1" fmla="*/ 96203 w 190500"/>
                <a:gd name="connsiteY1" fmla="*/ 192405 h 190500"/>
                <a:gd name="connsiteX2" fmla="*/ 0 w 190500"/>
                <a:gd name="connsiteY2" fmla="*/ 96202 h 190500"/>
                <a:gd name="connsiteX3" fmla="*/ 96203 w 190500"/>
                <a:gd name="connsiteY3" fmla="*/ 0 h 190500"/>
                <a:gd name="connsiteX4" fmla="*/ 192405 w 190500"/>
                <a:gd name="connsiteY4" fmla="*/ 96202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2405" y="96202"/>
                  </a:moveTo>
                  <a:cubicBezTo>
                    <a:pt x="192405" y="149334"/>
                    <a:pt x="149334" y="192405"/>
                    <a:pt x="96203" y="192405"/>
                  </a:cubicBezTo>
                  <a:cubicBezTo>
                    <a:pt x="43071" y="192405"/>
                    <a:pt x="0" y="149334"/>
                    <a:pt x="0" y="96202"/>
                  </a:cubicBezTo>
                  <a:cubicBezTo>
                    <a:pt x="0" y="43071"/>
                    <a:pt x="43071" y="0"/>
                    <a:pt x="96203" y="0"/>
                  </a:cubicBezTo>
                  <a:cubicBezTo>
                    <a:pt x="149334" y="0"/>
                    <a:pt x="192405" y="43071"/>
                    <a:pt x="192405" y="96202"/>
                  </a:cubicBezTo>
                  <a:close/>
                </a:path>
              </a:pathLst>
            </a:custGeom>
            <a:solidFill>
              <a:schemeClr val="accent6">
                <a:lumMod val="50000"/>
              </a:schemeClr>
            </a:solidFill>
            <a:ln w="9525" cap="flat">
              <a:noFill/>
              <a:prstDash val="solid"/>
              <a:miter/>
            </a:ln>
          </p:spPr>
          <p:txBody>
            <a:bodyPr rtlCol="0" anchor="ctr"/>
            <a:lstStyle/>
            <a:p>
              <a:endParaRPr lang="zh-CN" altLang="en-US"/>
            </a:p>
          </p:txBody>
        </p:sp>
        <p:sp>
          <p:nvSpPr>
            <p:cNvPr id="82" name="任意多边形: 形状 81"/>
            <p:cNvSpPr/>
            <p:nvPr/>
          </p:nvSpPr>
          <p:spPr>
            <a:xfrm>
              <a:off x="5995950" y="3672802"/>
              <a:ext cx="219075" cy="161925"/>
            </a:xfrm>
            <a:custGeom>
              <a:avLst/>
              <a:gdLst>
                <a:gd name="connsiteX0" fmla="*/ 152400 w 219075"/>
                <a:gd name="connsiteY0" fmla="*/ 0 h 161925"/>
                <a:gd name="connsiteX1" fmla="*/ 100965 w 219075"/>
                <a:gd name="connsiteY1" fmla="*/ 10478 h 161925"/>
                <a:gd name="connsiteX2" fmla="*/ 17145 w 219075"/>
                <a:gd name="connsiteY2" fmla="*/ 50483 h 161925"/>
                <a:gd name="connsiteX3" fmla="*/ 0 w 219075"/>
                <a:gd name="connsiteY3" fmla="*/ 84773 h 161925"/>
                <a:gd name="connsiteX4" fmla="*/ 0 w 219075"/>
                <a:gd name="connsiteY4" fmla="*/ 170498 h 161925"/>
                <a:gd name="connsiteX5" fmla="*/ 205740 w 219075"/>
                <a:gd name="connsiteY5" fmla="*/ 170498 h 161925"/>
                <a:gd name="connsiteX6" fmla="*/ 220028 w 219075"/>
                <a:gd name="connsiteY6" fmla="*/ 156210 h 161925"/>
                <a:gd name="connsiteX7" fmla="*/ 152400 w 219075"/>
                <a:gd name="connsiteY7" fmla="*/ 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075" h="161925">
                  <a:moveTo>
                    <a:pt x="152400" y="0"/>
                  </a:moveTo>
                  <a:cubicBezTo>
                    <a:pt x="135255" y="1905"/>
                    <a:pt x="118110" y="4763"/>
                    <a:pt x="100965" y="10478"/>
                  </a:cubicBezTo>
                  <a:cubicBezTo>
                    <a:pt x="71438" y="19050"/>
                    <a:pt x="42863" y="33338"/>
                    <a:pt x="17145" y="50483"/>
                  </a:cubicBezTo>
                  <a:cubicBezTo>
                    <a:pt x="5715" y="58103"/>
                    <a:pt x="0" y="71438"/>
                    <a:pt x="0" y="84773"/>
                  </a:cubicBezTo>
                  <a:lnTo>
                    <a:pt x="0" y="170498"/>
                  </a:lnTo>
                  <a:lnTo>
                    <a:pt x="205740" y="170498"/>
                  </a:lnTo>
                  <a:cubicBezTo>
                    <a:pt x="209550" y="164783"/>
                    <a:pt x="214313" y="160020"/>
                    <a:pt x="220028" y="156210"/>
                  </a:cubicBezTo>
                  <a:cubicBezTo>
                    <a:pt x="179070" y="113348"/>
                    <a:pt x="155258" y="58103"/>
                    <a:pt x="152400" y="0"/>
                  </a:cubicBezTo>
                  <a:close/>
                </a:path>
              </a:pathLst>
            </a:custGeom>
            <a:solidFill>
              <a:schemeClr val="accent6">
                <a:lumMod val="50000"/>
              </a:schemeClr>
            </a:solidFill>
            <a:ln w="9525" cap="flat">
              <a:noFill/>
              <a:prstDash val="solid"/>
              <a:miter/>
            </a:ln>
          </p:spPr>
          <p:txBody>
            <a:bodyPr rtlCol="0" anchor="ctr"/>
            <a:lstStyle/>
            <a:p>
              <a:endParaRPr lang="zh-CN" altLang="en-US"/>
            </a:p>
          </p:txBody>
        </p:sp>
        <p:sp>
          <p:nvSpPr>
            <p:cNvPr id="83" name="任意多边形: 形状 82"/>
            <p:cNvSpPr/>
            <p:nvPr/>
          </p:nvSpPr>
          <p:spPr>
            <a:xfrm>
              <a:off x="6081228" y="3477093"/>
              <a:ext cx="133350" cy="161925"/>
            </a:xfrm>
            <a:custGeom>
              <a:avLst/>
              <a:gdLst>
                <a:gd name="connsiteX0" fmla="*/ 67122 w 133350"/>
                <a:gd name="connsiteY0" fmla="*/ 169992 h 161925"/>
                <a:gd name="connsiteX1" fmla="*/ 133797 w 133350"/>
                <a:gd name="connsiteY1" fmla="*/ 14734 h 161925"/>
                <a:gd name="connsiteX2" fmla="*/ 14734 w 133350"/>
                <a:gd name="connsiteY2" fmla="*/ 38547 h 161925"/>
                <a:gd name="connsiteX3" fmla="*/ 38547 w 133350"/>
                <a:gd name="connsiteY3" fmla="*/ 157609 h 161925"/>
                <a:gd name="connsiteX4" fmla="*/ 67122 w 133350"/>
                <a:gd name="connsiteY4" fmla="*/ 169992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61925">
                  <a:moveTo>
                    <a:pt x="67122" y="169992"/>
                  </a:moveTo>
                  <a:cubicBezTo>
                    <a:pt x="69979" y="111889"/>
                    <a:pt x="93792" y="57597"/>
                    <a:pt x="133797" y="14734"/>
                  </a:cubicBezTo>
                  <a:cubicBezTo>
                    <a:pt x="94744" y="-11936"/>
                    <a:pt x="41404" y="-1458"/>
                    <a:pt x="14734" y="38547"/>
                  </a:cubicBezTo>
                  <a:cubicBezTo>
                    <a:pt x="-11936" y="78552"/>
                    <a:pt x="-1458" y="130939"/>
                    <a:pt x="38547" y="157609"/>
                  </a:cubicBezTo>
                  <a:cubicBezTo>
                    <a:pt x="47119" y="163324"/>
                    <a:pt x="56644" y="167134"/>
                    <a:pt x="67122" y="169992"/>
                  </a:cubicBezTo>
                  <a:close/>
                </a:path>
              </a:pathLst>
            </a:custGeom>
            <a:solidFill>
              <a:schemeClr val="accent6">
                <a:lumMod val="50000"/>
              </a:schemeClr>
            </a:solidFill>
            <a:ln w="9525" cap="flat">
              <a:noFill/>
              <a:prstDash val="solid"/>
              <a:miter/>
            </a:ln>
          </p:spPr>
          <p:txBody>
            <a:bodyPr rtlCol="0" anchor="ctr"/>
            <a:lstStyle/>
            <a:p>
              <a:endParaRPr lang="zh-CN" altLang="en-US"/>
            </a:p>
          </p:txBody>
        </p:sp>
      </p:grpSp>
      <p:sp>
        <p:nvSpPr>
          <p:cNvPr id="85" name="文本框 84"/>
          <p:cNvSpPr txBox="1"/>
          <p:nvPr/>
        </p:nvSpPr>
        <p:spPr>
          <a:xfrm>
            <a:off x="6663690" y="1587792"/>
            <a:ext cx="1402080" cy="337185"/>
          </a:xfrm>
          <a:prstGeom prst="rect">
            <a:avLst/>
          </a:prstGeom>
          <a:noFill/>
        </p:spPr>
        <p:txBody>
          <a:bodyPr wrap="none" rtlCol="0">
            <a:spAutoFit/>
          </a:bodyPr>
          <a:lstStyle/>
          <a:p>
            <a:pPr algn="l"/>
            <a:r>
              <a:rPr lang="zh-CN" altLang="en-US" sz="1600" b="1" dirty="0">
                <a:solidFill>
                  <a:srgbClr val="74C62B"/>
                </a:solidFill>
              </a:rPr>
              <a:t>直播操作手册</a:t>
            </a:r>
            <a:endParaRPr lang="zh-CN" altLang="en-US" sz="1600" b="1" dirty="0">
              <a:solidFill>
                <a:srgbClr val="74C62B"/>
              </a:solidFill>
            </a:endParaRPr>
          </a:p>
        </p:txBody>
      </p:sp>
      <p:sp>
        <p:nvSpPr>
          <p:cNvPr id="87" name="文本框 86"/>
          <p:cNvSpPr txBox="1"/>
          <p:nvPr/>
        </p:nvSpPr>
        <p:spPr>
          <a:xfrm>
            <a:off x="6663690" y="4959904"/>
            <a:ext cx="1402080" cy="337185"/>
          </a:xfrm>
          <a:prstGeom prst="rect">
            <a:avLst/>
          </a:prstGeom>
          <a:noFill/>
        </p:spPr>
        <p:txBody>
          <a:bodyPr wrap="none" rtlCol="0">
            <a:spAutoFit/>
          </a:bodyPr>
          <a:lstStyle/>
          <a:p>
            <a:pPr algn="l"/>
            <a:r>
              <a:rPr lang="zh-CN" altLang="en-US" sz="1600" b="1" dirty="0">
                <a:solidFill>
                  <a:srgbClr val="74C62B"/>
                </a:solidFill>
                <a:sym typeface="+mn-ea"/>
              </a:rPr>
              <a:t>直播注意事项</a:t>
            </a:r>
            <a:endParaRPr lang="zh-CN" altLang="en-US" sz="1600" b="1" dirty="0">
              <a:solidFill>
                <a:srgbClr val="74C62B"/>
              </a:solidFill>
              <a:sym typeface="+mn-ea"/>
            </a:endParaRPr>
          </a:p>
        </p:txBody>
      </p:sp>
      <p:grpSp>
        <p:nvGrpSpPr>
          <p:cNvPr id="16" name="组合 15"/>
          <p:cNvGrpSpPr/>
          <p:nvPr/>
        </p:nvGrpSpPr>
        <p:grpSpPr>
          <a:xfrm>
            <a:off x="1169670" y="2957830"/>
            <a:ext cx="516255" cy="521970"/>
            <a:chOff x="1642" y="4957"/>
            <a:chExt cx="916" cy="926"/>
          </a:xfrm>
        </p:grpSpPr>
        <p:sp>
          <p:nvSpPr>
            <p:cNvPr id="5" name="任意多边形 4"/>
            <p:cNvSpPr/>
            <p:nvPr>
              <p:custDataLst>
                <p:tags r:id="rId4"/>
              </p:custDataLst>
            </p:nvPr>
          </p:nvSpPr>
          <p:spPr bwMode="auto">
            <a:xfrm>
              <a:off x="1642" y="4957"/>
              <a:ext cx="917" cy="927"/>
            </a:xfrm>
            <a:custGeom>
              <a:avLst/>
              <a:gdLst/>
              <a:ahLst/>
              <a:cxnLst>
                <a:cxn ang="0">
                  <a:pos x="51" y="24"/>
                </a:cxn>
                <a:cxn ang="0">
                  <a:pos x="28" y="0"/>
                </a:cxn>
                <a:cxn ang="0">
                  <a:pos x="5" y="18"/>
                </a:cxn>
                <a:cxn ang="0">
                  <a:pos x="0" y="18"/>
                </a:cxn>
                <a:cxn ang="0">
                  <a:pos x="6" y="32"/>
                </a:cxn>
                <a:cxn ang="0">
                  <a:pos x="13" y="18"/>
                </a:cxn>
                <a:cxn ang="0">
                  <a:pos x="8" y="18"/>
                </a:cxn>
                <a:cxn ang="0">
                  <a:pos x="28" y="3"/>
                </a:cxn>
                <a:cxn ang="0">
                  <a:pos x="48" y="24"/>
                </a:cxn>
                <a:cxn ang="0">
                  <a:pos x="33" y="43"/>
                </a:cxn>
                <a:cxn ang="0">
                  <a:pos x="28" y="40"/>
                </a:cxn>
                <a:cxn ang="0">
                  <a:pos x="22" y="46"/>
                </a:cxn>
                <a:cxn ang="0">
                  <a:pos x="28" y="51"/>
                </a:cxn>
                <a:cxn ang="0">
                  <a:pos x="33" y="46"/>
                </a:cxn>
                <a:cxn ang="0">
                  <a:pos x="51" y="24"/>
                </a:cxn>
              </a:cxnLst>
              <a:rect l="0" t="0" r="r" b="b"/>
              <a:pathLst>
                <a:path w="51" h="51">
                  <a:moveTo>
                    <a:pt x="51" y="24"/>
                  </a:moveTo>
                  <a:cubicBezTo>
                    <a:pt x="51" y="11"/>
                    <a:pt x="41" y="0"/>
                    <a:pt x="28" y="0"/>
                  </a:cubicBezTo>
                  <a:cubicBezTo>
                    <a:pt x="17" y="0"/>
                    <a:pt x="7" y="8"/>
                    <a:pt x="5" y="18"/>
                  </a:cubicBezTo>
                  <a:cubicBezTo>
                    <a:pt x="0" y="18"/>
                    <a:pt x="0" y="18"/>
                    <a:pt x="0" y="18"/>
                  </a:cubicBezTo>
                  <a:cubicBezTo>
                    <a:pt x="6" y="32"/>
                    <a:pt x="6" y="32"/>
                    <a:pt x="6" y="32"/>
                  </a:cubicBezTo>
                  <a:cubicBezTo>
                    <a:pt x="13" y="18"/>
                    <a:pt x="13" y="18"/>
                    <a:pt x="13" y="18"/>
                  </a:cubicBezTo>
                  <a:cubicBezTo>
                    <a:pt x="8" y="18"/>
                    <a:pt x="8" y="18"/>
                    <a:pt x="8" y="18"/>
                  </a:cubicBezTo>
                  <a:cubicBezTo>
                    <a:pt x="11" y="10"/>
                    <a:pt x="19" y="3"/>
                    <a:pt x="28" y="3"/>
                  </a:cubicBezTo>
                  <a:cubicBezTo>
                    <a:pt x="39" y="3"/>
                    <a:pt x="48" y="12"/>
                    <a:pt x="48" y="24"/>
                  </a:cubicBezTo>
                  <a:cubicBezTo>
                    <a:pt x="48" y="33"/>
                    <a:pt x="41" y="41"/>
                    <a:pt x="33" y="43"/>
                  </a:cubicBezTo>
                  <a:cubicBezTo>
                    <a:pt x="32" y="41"/>
                    <a:pt x="30" y="40"/>
                    <a:pt x="28" y="40"/>
                  </a:cubicBezTo>
                  <a:cubicBezTo>
                    <a:pt x="25" y="40"/>
                    <a:pt x="22" y="42"/>
                    <a:pt x="22" y="46"/>
                  </a:cubicBezTo>
                  <a:cubicBezTo>
                    <a:pt x="22" y="49"/>
                    <a:pt x="25" y="51"/>
                    <a:pt x="28" y="51"/>
                  </a:cubicBezTo>
                  <a:cubicBezTo>
                    <a:pt x="30" y="51"/>
                    <a:pt x="33" y="49"/>
                    <a:pt x="33" y="46"/>
                  </a:cubicBezTo>
                  <a:cubicBezTo>
                    <a:pt x="44" y="44"/>
                    <a:pt x="51" y="35"/>
                    <a:pt x="51" y="24"/>
                  </a:cubicBezTo>
                  <a:close/>
                </a:path>
              </a:pathLst>
            </a:custGeom>
            <a:solidFill>
              <a:schemeClr val="bg1"/>
            </a:solidFill>
            <a:ln w="9525">
              <a:noFill/>
              <a:round/>
            </a:ln>
          </p:spPr>
          <p:txBody>
            <a:bodyPr anchor="ctr"/>
            <a:p>
              <a:pPr algn="ctr">
                <a:lnSpc>
                  <a:spcPct val="130000"/>
                </a:lnSpc>
              </a:pPr>
              <a:endParaRPr>
                <a:latin typeface="微软雅黑" panose="020B0503020204020204" charset="-122"/>
                <a:ea typeface="微软雅黑" panose="020B0503020204020204" charset="-122"/>
                <a:sym typeface="Arial" panose="020B0604020202020204" pitchFamily="34" charset="0"/>
              </a:endParaRPr>
            </a:p>
          </p:txBody>
        </p:sp>
        <p:sp>
          <p:nvSpPr>
            <p:cNvPr id="51" name="椭圆 50"/>
            <p:cNvSpPr/>
            <p:nvPr>
              <p:custDataLst>
                <p:tags r:id="rId5"/>
              </p:custDataLst>
            </p:nvPr>
          </p:nvSpPr>
          <p:spPr bwMode="auto">
            <a:xfrm>
              <a:off x="1928" y="5174"/>
              <a:ext cx="434" cy="434"/>
            </a:xfrm>
            <a:prstGeom prst="ellipse">
              <a:avLst/>
            </a:prstGeom>
            <a:solidFill>
              <a:schemeClr val="bg1"/>
            </a:solidFill>
            <a:ln w="9525">
              <a:noFill/>
              <a:round/>
            </a:ln>
          </p:spPr>
          <p:txBody>
            <a:bodyPr anchor="ctr"/>
            <a:p>
              <a:pPr algn="ctr">
                <a:lnSpc>
                  <a:spcPct val="130000"/>
                </a:lnSpc>
              </a:pPr>
              <a:endParaRPr>
                <a:latin typeface="微软雅黑" panose="020B0503020204020204" charset="-122"/>
                <a:ea typeface="微软雅黑" panose="020B0503020204020204" charset="-122"/>
                <a:sym typeface="Arial" panose="020B0604020202020204" pitchFamily="34" charset="0"/>
              </a:endParaRPr>
            </a:p>
          </p:txBody>
        </p:sp>
      </p:grpSp>
      <p:sp>
        <p:nvSpPr>
          <p:cNvPr id="52" name="任意多边形 51"/>
          <p:cNvSpPr/>
          <p:nvPr>
            <p:custDataLst>
              <p:tags r:id="rId6"/>
            </p:custDataLst>
          </p:nvPr>
        </p:nvSpPr>
        <p:spPr bwMode="auto">
          <a:xfrm>
            <a:off x="1106145" y="4150383"/>
            <a:ext cx="632224" cy="451257"/>
          </a:xfrm>
          <a:custGeom>
            <a:avLst/>
            <a:gdLst/>
            <a:ahLst/>
            <a:cxnLst>
              <a:cxn ang="0">
                <a:pos x="39" y="0"/>
              </a:cxn>
              <a:cxn ang="0">
                <a:pos x="22" y="17"/>
              </a:cxn>
              <a:cxn ang="0">
                <a:pos x="27" y="28"/>
              </a:cxn>
              <a:cxn ang="0">
                <a:pos x="24" y="33"/>
              </a:cxn>
              <a:cxn ang="0">
                <a:pos x="21" y="30"/>
              </a:cxn>
              <a:cxn ang="0">
                <a:pos x="20" y="30"/>
              </a:cxn>
              <a:cxn ang="0">
                <a:pos x="20" y="30"/>
              </a:cxn>
              <a:cxn ang="0">
                <a:pos x="7" y="27"/>
              </a:cxn>
              <a:cxn ang="0">
                <a:pos x="2" y="15"/>
              </a:cxn>
              <a:cxn ang="0">
                <a:pos x="10" y="3"/>
              </a:cxn>
              <a:cxn ang="0">
                <a:pos x="24" y="4"/>
              </a:cxn>
              <a:cxn ang="0">
                <a:pos x="9" y="2"/>
              </a:cxn>
              <a:cxn ang="0">
                <a:pos x="3" y="7"/>
              </a:cxn>
              <a:cxn ang="0">
                <a:pos x="0" y="14"/>
              </a:cxn>
              <a:cxn ang="0">
                <a:pos x="1" y="22"/>
              </a:cxn>
              <a:cxn ang="0">
                <a:pos x="6" y="29"/>
              </a:cxn>
              <a:cxn ang="0">
                <a:pos x="20" y="31"/>
              </a:cxn>
              <a:cxn ang="0">
                <a:pos x="24" y="34"/>
              </a:cxn>
              <a:cxn ang="0">
                <a:pos x="20" y="42"/>
              </a:cxn>
              <a:cxn ang="0">
                <a:pos x="27" y="37"/>
              </a:cxn>
              <a:cxn ang="0">
                <a:pos x="34" y="41"/>
              </a:cxn>
              <a:cxn ang="0">
                <a:pos x="28" y="36"/>
              </a:cxn>
              <a:cxn ang="0">
                <a:pos x="33" y="33"/>
              </a:cxn>
              <a:cxn ang="0">
                <a:pos x="39" y="34"/>
              </a:cxn>
              <a:cxn ang="0">
                <a:pos x="56" y="17"/>
              </a:cxn>
              <a:cxn ang="0">
                <a:pos x="39" y="0"/>
              </a:cxn>
              <a:cxn ang="0">
                <a:pos x="30" y="18"/>
              </a:cxn>
              <a:cxn ang="0">
                <a:pos x="28" y="15"/>
              </a:cxn>
              <a:cxn ang="0">
                <a:pos x="30" y="12"/>
              </a:cxn>
              <a:cxn ang="0">
                <a:pos x="33" y="15"/>
              </a:cxn>
              <a:cxn ang="0">
                <a:pos x="30" y="18"/>
              </a:cxn>
              <a:cxn ang="0">
                <a:pos x="39" y="18"/>
              </a:cxn>
              <a:cxn ang="0">
                <a:pos x="36" y="15"/>
              </a:cxn>
              <a:cxn ang="0">
                <a:pos x="39" y="12"/>
              </a:cxn>
              <a:cxn ang="0">
                <a:pos x="42" y="15"/>
              </a:cxn>
              <a:cxn ang="0">
                <a:pos x="39" y="18"/>
              </a:cxn>
              <a:cxn ang="0">
                <a:pos x="48" y="18"/>
              </a:cxn>
              <a:cxn ang="0">
                <a:pos x="45" y="15"/>
              </a:cxn>
              <a:cxn ang="0">
                <a:pos x="48" y="12"/>
              </a:cxn>
              <a:cxn ang="0">
                <a:pos x="50" y="15"/>
              </a:cxn>
              <a:cxn ang="0">
                <a:pos x="48" y="18"/>
              </a:cxn>
            </a:cxnLst>
            <a:rect l="0" t="0" r="r" b="b"/>
            <a:pathLst>
              <a:path w="56" h="42">
                <a:moveTo>
                  <a:pt x="39" y="0"/>
                </a:moveTo>
                <a:cubicBezTo>
                  <a:pt x="30" y="0"/>
                  <a:pt x="22" y="8"/>
                  <a:pt x="22" y="17"/>
                </a:cubicBezTo>
                <a:cubicBezTo>
                  <a:pt x="22" y="21"/>
                  <a:pt x="24" y="25"/>
                  <a:pt x="27" y="28"/>
                </a:cubicBezTo>
                <a:cubicBezTo>
                  <a:pt x="24" y="33"/>
                  <a:pt x="24" y="33"/>
                  <a:pt x="24" y="33"/>
                </a:cubicBezTo>
                <a:cubicBezTo>
                  <a:pt x="23" y="32"/>
                  <a:pt x="22" y="31"/>
                  <a:pt x="21" y="30"/>
                </a:cubicBezTo>
                <a:cubicBezTo>
                  <a:pt x="20" y="30"/>
                  <a:pt x="20" y="30"/>
                  <a:pt x="20" y="30"/>
                </a:cubicBezTo>
                <a:cubicBezTo>
                  <a:pt x="20" y="30"/>
                  <a:pt x="20" y="30"/>
                  <a:pt x="20" y="30"/>
                </a:cubicBezTo>
                <a:cubicBezTo>
                  <a:pt x="15" y="31"/>
                  <a:pt x="10" y="30"/>
                  <a:pt x="7" y="27"/>
                </a:cubicBezTo>
                <a:cubicBezTo>
                  <a:pt x="3" y="24"/>
                  <a:pt x="1" y="19"/>
                  <a:pt x="2" y="15"/>
                </a:cubicBezTo>
                <a:cubicBezTo>
                  <a:pt x="2" y="10"/>
                  <a:pt x="5" y="6"/>
                  <a:pt x="10" y="3"/>
                </a:cubicBezTo>
                <a:cubicBezTo>
                  <a:pt x="14" y="1"/>
                  <a:pt x="19" y="1"/>
                  <a:pt x="24" y="4"/>
                </a:cubicBezTo>
                <a:cubicBezTo>
                  <a:pt x="20" y="1"/>
                  <a:pt x="14" y="0"/>
                  <a:pt x="9" y="2"/>
                </a:cubicBezTo>
                <a:cubicBezTo>
                  <a:pt x="7" y="3"/>
                  <a:pt x="5" y="5"/>
                  <a:pt x="3" y="7"/>
                </a:cubicBezTo>
                <a:cubicBezTo>
                  <a:pt x="1" y="9"/>
                  <a:pt x="0" y="12"/>
                  <a:pt x="0" y="14"/>
                </a:cubicBezTo>
                <a:cubicBezTo>
                  <a:pt x="0" y="17"/>
                  <a:pt x="0" y="20"/>
                  <a:pt x="1" y="22"/>
                </a:cubicBezTo>
                <a:cubicBezTo>
                  <a:pt x="2" y="25"/>
                  <a:pt x="3" y="27"/>
                  <a:pt x="6" y="29"/>
                </a:cubicBezTo>
                <a:cubicBezTo>
                  <a:pt x="10" y="32"/>
                  <a:pt x="15" y="33"/>
                  <a:pt x="20" y="31"/>
                </a:cubicBezTo>
                <a:cubicBezTo>
                  <a:pt x="21" y="32"/>
                  <a:pt x="23" y="33"/>
                  <a:pt x="24" y="34"/>
                </a:cubicBezTo>
                <a:cubicBezTo>
                  <a:pt x="20" y="42"/>
                  <a:pt x="20" y="42"/>
                  <a:pt x="20" y="42"/>
                </a:cubicBezTo>
                <a:cubicBezTo>
                  <a:pt x="27" y="37"/>
                  <a:pt x="27" y="37"/>
                  <a:pt x="27" y="37"/>
                </a:cubicBezTo>
                <a:cubicBezTo>
                  <a:pt x="30" y="38"/>
                  <a:pt x="32" y="40"/>
                  <a:pt x="34" y="41"/>
                </a:cubicBezTo>
                <a:cubicBezTo>
                  <a:pt x="32" y="40"/>
                  <a:pt x="30" y="38"/>
                  <a:pt x="28" y="36"/>
                </a:cubicBezTo>
                <a:cubicBezTo>
                  <a:pt x="33" y="33"/>
                  <a:pt x="33" y="33"/>
                  <a:pt x="33" y="33"/>
                </a:cubicBezTo>
                <a:cubicBezTo>
                  <a:pt x="35" y="33"/>
                  <a:pt x="37" y="34"/>
                  <a:pt x="39" y="34"/>
                </a:cubicBezTo>
                <a:cubicBezTo>
                  <a:pt x="48" y="34"/>
                  <a:pt x="56" y="26"/>
                  <a:pt x="56" y="17"/>
                </a:cubicBezTo>
                <a:cubicBezTo>
                  <a:pt x="56" y="8"/>
                  <a:pt x="48" y="0"/>
                  <a:pt x="39" y="0"/>
                </a:cubicBezTo>
                <a:close/>
                <a:moveTo>
                  <a:pt x="30" y="18"/>
                </a:moveTo>
                <a:cubicBezTo>
                  <a:pt x="29" y="18"/>
                  <a:pt x="28" y="16"/>
                  <a:pt x="28" y="15"/>
                </a:cubicBezTo>
                <a:cubicBezTo>
                  <a:pt x="28" y="13"/>
                  <a:pt x="29" y="12"/>
                  <a:pt x="30" y="12"/>
                </a:cubicBezTo>
                <a:cubicBezTo>
                  <a:pt x="32" y="12"/>
                  <a:pt x="33" y="13"/>
                  <a:pt x="33" y="15"/>
                </a:cubicBezTo>
                <a:cubicBezTo>
                  <a:pt x="33" y="16"/>
                  <a:pt x="32" y="18"/>
                  <a:pt x="30" y="18"/>
                </a:cubicBezTo>
                <a:close/>
                <a:moveTo>
                  <a:pt x="39" y="18"/>
                </a:moveTo>
                <a:cubicBezTo>
                  <a:pt x="37" y="18"/>
                  <a:pt x="36" y="16"/>
                  <a:pt x="36" y="15"/>
                </a:cubicBezTo>
                <a:cubicBezTo>
                  <a:pt x="36" y="13"/>
                  <a:pt x="37" y="12"/>
                  <a:pt x="39" y="12"/>
                </a:cubicBezTo>
                <a:cubicBezTo>
                  <a:pt x="41" y="12"/>
                  <a:pt x="42" y="13"/>
                  <a:pt x="42" y="15"/>
                </a:cubicBezTo>
                <a:cubicBezTo>
                  <a:pt x="42" y="16"/>
                  <a:pt x="41" y="18"/>
                  <a:pt x="39" y="18"/>
                </a:cubicBezTo>
                <a:close/>
                <a:moveTo>
                  <a:pt x="48" y="18"/>
                </a:moveTo>
                <a:cubicBezTo>
                  <a:pt x="46" y="18"/>
                  <a:pt x="45" y="16"/>
                  <a:pt x="45" y="15"/>
                </a:cubicBezTo>
                <a:cubicBezTo>
                  <a:pt x="45" y="13"/>
                  <a:pt x="46" y="12"/>
                  <a:pt x="48" y="12"/>
                </a:cubicBezTo>
                <a:cubicBezTo>
                  <a:pt x="49" y="12"/>
                  <a:pt x="50" y="13"/>
                  <a:pt x="50" y="15"/>
                </a:cubicBezTo>
                <a:cubicBezTo>
                  <a:pt x="50" y="16"/>
                  <a:pt x="49" y="18"/>
                  <a:pt x="48" y="18"/>
                </a:cubicBezTo>
                <a:close/>
              </a:path>
            </a:pathLst>
          </a:custGeom>
          <a:solidFill>
            <a:schemeClr val="bg1"/>
          </a:solidFill>
          <a:ln w="9525">
            <a:noFill/>
            <a:round/>
          </a:ln>
        </p:spPr>
        <p:txBody>
          <a:bodyPr anchor="ctr"/>
          <a:p>
            <a:pPr algn="ctr">
              <a:lnSpc>
                <a:spcPct val="130000"/>
              </a:lnSpc>
            </a:pPr>
            <a:endParaRPr>
              <a:latin typeface="微软雅黑" panose="020B0503020204020204" charset="-122"/>
              <a:ea typeface="微软雅黑" panose="020B0503020204020204" charset="-122"/>
              <a:sym typeface="Arial" panose="020B0604020202020204" pitchFamily="34" charset="0"/>
            </a:endParaRPr>
          </a:p>
        </p:txBody>
      </p:sp>
      <p:sp>
        <p:nvSpPr>
          <p:cNvPr id="33" name="任意多边形 32"/>
          <p:cNvSpPr/>
          <p:nvPr>
            <p:custDataLst>
              <p:tags r:id="rId7"/>
            </p:custDataLst>
          </p:nvPr>
        </p:nvSpPr>
        <p:spPr bwMode="auto">
          <a:xfrm>
            <a:off x="1162685" y="5216525"/>
            <a:ext cx="535940" cy="518160"/>
          </a:xfrm>
          <a:custGeom>
            <a:avLst/>
            <a:gdLst/>
            <a:ahLst/>
            <a:cxnLst>
              <a:cxn ang="0">
                <a:pos x="44" y="16"/>
              </a:cxn>
              <a:cxn ang="0">
                <a:pos x="22" y="9"/>
              </a:cxn>
              <a:cxn ang="0">
                <a:pos x="11" y="19"/>
              </a:cxn>
              <a:cxn ang="0">
                <a:pos x="4" y="31"/>
              </a:cxn>
              <a:cxn ang="0">
                <a:pos x="27" y="38"/>
              </a:cxn>
              <a:cxn ang="0">
                <a:pos x="40" y="42"/>
              </a:cxn>
              <a:cxn ang="0">
                <a:pos x="47" y="20"/>
              </a:cxn>
              <a:cxn ang="0">
                <a:pos x="36" y="28"/>
              </a:cxn>
              <a:cxn ang="0">
                <a:pos x="34" y="29"/>
              </a:cxn>
              <a:cxn ang="0">
                <a:pos x="33" y="29"/>
              </a:cxn>
              <a:cxn ang="0">
                <a:pos x="32" y="29"/>
              </a:cxn>
              <a:cxn ang="0">
                <a:pos x="32" y="26"/>
              </a:cxn>
              <a:cxn ang="0">
                <a:pos x="33" y="22"/>
              </a:cxn>
              <a:cxn ang="0">
                <a:pos x="34" y="20"/>
              </a:cxn>
              <a:cxn ang="0">
                <a:pos x="34" y="19"/>
              </a:cxn>
              <a:cxn ang="0">
                <a:pos x="35" y="18"/>
              </a:cxn>
              <a:cxn ang="0">
                <a:pos x="35" y="17"/>
              </a:cxn>
              <a:cxn ang="0">
                <a:pos x="35" y="15"/>
              </a:cxn>
              <a:cxn ang="0">
                <a:pos x="19" y="28"/>
              </a:cxn>
              <a:cxn ang="0">
                <a:pos x="19" y="17"/>
              </a:cxn>
              <a:cxn ang="0">
                <a:pos x="30" y="19"/>
              </a:cxn>
              <a:cxn ang="0">
                <a:pos x="29" y="30"/>
              </a:cxn>
              <a:cxn ang="0">
                <a:pos x="9" y="5"/>
              </a:cxn>
              <a:cxn ang="0">
                <a:pos x="22" y="11"/>
              </a:cxn>
              <a:cxn ang="0">
                <a:pos x="23" y="12"/>
              </a:cxn>
              <a:cxn ang="0">
                <a:pos x="24" y="13"/>
              </a:cxn>
              <a:cxn ang="0">
                <a:pos x="25" y="14"/>
              </a:cxn>
              <a:cxn ang="0">
                <a:pos x="26" y="15"/>
              </a:cxn>
              <a:cxn ang="0">
                <a:pos x="19" y="16"/>
              </a:cxn>
              <a:cxn ang="0">
                <a:pos x="17" y="17"/>
              </a:cxn>
              <a:cxn ang="0">
                <a:pos x="16" y="17"/>
              </a:cxn>
              <a:cxn ang="0">
                <a:pos x="15" y="17"/>
              </a:cxn>
              <a:cxn ang="0">
                <a:pos x="13" y="18"/>
              </a:cxn>
              <a:cxn ang="0">
                <a:pos x="12" y="18"/>
              </a:cxn>
              <a:cxn ang="0">
                <a:pos x="16" y="45"/>
              </a:cxn>
              <a:cxn ang="0">
                <a:pos x="15" y="31"/>
              </a:cxn>
              <a:cxn ang="0">
                <a:pos x="15" y="30"/>
              </a:cxn>
              <a:cxn ang="0">
                <a:pos x="15" y="29"/>
              </a:cxn>
              <a:cxn ang="0">
                <a:pos x="15" y="27"/>
              </a:cxn>
              <a:cxn ang="0">
                <a:pos x="18" y="29"/>
              </a:cxn>
              <a:cxn ang="0">
                <a:pos x="21" y="32"/>
              </a:cxn>
              <a:cxn ang="0">
                <a:pos x="22" y="33"/>
              </a:cxn>
              <a:cxn ang="0">
                <a:pos x="23" y="34"/>
              </a:cxn>
              <a:cxn ang="0">
                <a:pos x="24" y="35"/>
              </a:cxn>
              <a:cxn ang="0">
                <a:pos x="25" y="36"/>
              </a:cxn>
              <a:cxn ang="0">
                <a:pos x="26" y="37"/>
              </a:cxn>
            </a:cxnLst>
            <a:rect l="0" t="0" r="r" b="b"/>
            <a:pathLst>
              <a:path w="49" h="47">
                <a:moveTo>
                  <a:pt x="38" y="29"/>
                </a:moveTo>
                <a:cubicBezTo>
                  <a:pt x="45" y="26"/>
                  <a:pt x="49" y="23"/>
                  <a:pt x="48" y="20"/>
                </a:cubicBezTo>
                <a:cubicBezTo>
                  <a:pt x="48" y="18"/>
                  <a:pt x="47" y="17"/>
                  <a:pt x="44" y="16"/>
                </a:cubicBezTo>
                <a:cubicBezTo>
                  <a:pt x="42" y="15"/>
                  <a:pt x="39" y="15"/>
                  <a:pt x="35" y="14"/>
                </a:cubicBezTo>
                <a:cubicBezTo>
                  <a:pt x="37" y="7"/>
                  <a:pt x="36" y="2"/>
                  <a:pt x="33" y="1"/>
                </a:cubicBezTo>
                <a:cubicBezTo>
                  <a:pt x="30" y="0"/>
                  <a:pt x="26" y="3"/>
                  <a:pt x="22" y="9"/>
                </a:cubicBezTo>
                <a:cubicBezTo>
                  <a:pt x="19" y="7"/>
                  <a:pt x="16" y="5"/>
                  <a:pt x="14" y="5"/>
                </a:cubicBezTo>
                <a:cubicBezTo>
                  <a:pt x="12" y="4"/>
                  <a:pt x="10" y="4"/>
                  <a:pt x="9" y="5"/>
                </a:cubicBezTo>
                <a:cubicBezTo>
                  <a:pt x="6" y="7"/>
                  <a:pt x="7" y="12"/>
                  <a:pt x="11" y="19"/>
                </a:cubicBezTo>
                <a:cubicBezTo>
                  <a:pt x="4" y="21"/>
                  <a:pt x="0" y="25"/>
                  <a:pt x="0" y="28"/>
                </a:cubicBezTo>
                <a:cubicBezTo>
                  <a:pt x="0" y="29"/>
                  <a:pt x="2" y="30"/>
                  <a:pt x="4" y="31"/>
                </a:cubicBezTo>
                <a:cubicBezTo>
                  <a:pt x="4" y="31"/>
                  <a:pt x="4" y="31"/>
                  <a:pt x="4" y="31"/>
                </a:cubicBezTo>
                <a:cubicBezTo>
                  <a:pt x="6" y="32"/>
                  <a:pt x="10" y="33"/>
                  <a:pt x="13" y="33"/>
                </a:cubicBezTo>
                <a:cubicBezTo>
                  <a:pt x="12" y="40"/>
                  <a:pt x="13" y="45"/>
                  <a:pt x="16" y="46"/>
                </a:cubicBezTo>
                <a:cubicBezTo>
                  <a:pt x="19" y="47"/>
                  <a:pt x="23" y="44"/>
                  <a:pt x="27" y="38"/>
                </a:cubicBezTo>
                <a:cubicBezTo>
                  <a:pt x="29" y="40"/>
                  <a:pt x="32" y="42"/>
                  <a:pt x="34" y="43"/>
                </a:cubicBezTo>
                <a:cubicBezTo>
                  <a:pt x="34" y="43"/>
                  <a:pt x="34" y="43"/>
                  <a:pt x="34" y="43"/>
                </a:cubicBezTo>
                <a:cubicBezTo>
                  <a:pt x="37" y="43"/>
                  <a:pt x="39" y="43"/>
                  <a:pt x="40" y="42"/>
                </a:cubicBezTo>
                <a:cubicBezTo>
                  <a:pt x="42" y="40"/>
                  <a:pt x="41" y="35"/>
                  <a:pt x="38" y="29"/>
                </a:cubicBezTo>
                <a:close/>
                <a:moveTo>
                  <a:pt x="44" y="17"/>
                </a:moveTo>
                <a:cubicBezTo>
                  <a:pt x="45" y="17"/>
                  <a:pt x="47" y="18"/>
                  <a:pt x="47" y="20"/>
                </a:cubicBezTo>
                <a:cubicBezTo>
                  <a:pt x="48" y="22"/>
                  <a:pt x="44" y="25"/>
                  <a:pt x="37" y="28"/>
                </a:cubicBezTo>
                <a:cubicBezTo>
                  <a:pt x="36" y="28"/>
                  <a:pt x="36" y="28"/>
                  <a:pt x="36" y="28"/>
                </a:cubicBezTo>
                <a:cubicBezTo>
                  <a:pt x="36" y="28"/>
                  <a:pt x="36" y="28"/>
                  <a:pt x="36" y="28"/>
                </a:cubicBezTo>
                <a:cubicBezTo>
                  <a:pt x="36" y="28"/>
                  <a:pt x="35" y="28"/>
                  <a:pt x="35" y="28"/>
                </a:cubicBezTo>
                <a:cubicBezTo>
                  <a:pt x="35" y="28"/>
                  <a:pt x="35" y="28"/>
                  <a:pt x="35" y="28"/>
                </a:cubicBezTo>
                <a:cubicBezTo>
                  <a:pt x="35" y="29"/>
                  <a:pt x="35" y="29"/>
                  <a:pt x="34" y="29"/>
                </a:cubicBezTo>
                <a:cubicBezTo>
                  <a:pt x="34" y="29"/>
                  <a:pt x="34" y="29"/>
                  <a:pt x="34" y="29"/>
                </a:cubicBezTo>
                <a:cubicBezTo>
                  <a:pt x="34" y="29"/>
                  <a:pt x="34" y="29"/>
                  <a:pt x="34" y="29"/>
                </a:cubicBezTo>
                <a:cubicBezTo>
                  <a:pt x="33" y="29"/>
                  <a:pt x="33" y="29"/>
                  <a:pt x="33" y="29"/>
                </a:cubicBezTo>
                <a:cubicBezTo>
                  <a:pt x="33" y="29"/>
                  <a:pt x="33" y="29"/>
                  <a:pt x="33" y="29"/>
                </a:cubicBezTo>
                <a:cubicBezTo>
                  <a:pt x="33" y="29"/>
                  <a:pt x="32" y="29"/>
                  <a:pt x="32" y="29"/>
                </a:cubicBezTo>
                <a:cubicBezTo>
                  <a:pt x="32" y="29"/>
                  <a:pt x="32" y="29"/>
                  <a:pt x="32" y="29"/>
                </a:cubicBezTo>
                <a:cubicBezTo>
                  <a:pt x="32" y="29"/>
                  <a:pt x="32" y="29"/>
                  <a:pt x="32" y="29"/>
                </a:cubicBezTo>
                <a:cubicBezTo>
                  <a:pt x="31" y="29"/>
                  <a:pt x="31" y="30"/>
                  <a:pt x="31" y="30"/>
                </a:cubicBezTo>
                <a:cubicBezTo>
                  <a:pt x="31" y="29"/>
                  <a:pt x="32" y="28"/>
                  <a:pt x="32" y="26"/>
                </a:cubicBezTo>
                <a:cubicBezTo>
                  <a:pt x="32" y="25"/>
                  <a:pt x="33" y="24"/>
                  <a:pt x="33" y="23"/>
                </a:cubicBezTo>
                <a:cubicBezTo>
                  <a:pt x="33" y="23"/>
                  <a:pt x="33" y="23"/>
                  <a:pt x="33" y="23"/>
                </a:cubicBezTo>
                <a:cubicBezTo>
                  <a:pt x="33" y="22"/>
                  <a:pt x="33" y="22"/>
                  <a:pt x="33" y="22"/>
                </a:cubicBezTo>
                <a:cubicBezTo>
                  <a:pt x="33" y="22"/>
                  <a:pt x="34" y="22"/>
                  <a:pt x="34" y="21"/>
                </a:cubicBezTo>
                <a:cubicBezTo>
                  <a:pt x="34" y="21"/>
                  <a:pt x="34" y="21"/>
                  <a:pt x="34" y="21"/>
                </a:cubicBezTo>
                <a:cubicBezTo>
                  <a:pt x="34" y="21"/>
                  <a:pt x="34" y="21"/>
                  <a:pt x="34" y="20"/>
                </a:cubicBezTo>
                <a:cubicBezTo>
                  <a:pt x="34" y="20"/>
                  <a:pt x="34" y="20"/>
                  <a:pt x="34" y="20"/>
                </a:cubicBezTo>
                <a:cubicBezTo>
                  <a:pt x="34" y="20"/>
                  <a:pt x="34" y="20"/>
                  <a:pt x="34" y="20"/>
                </a:cubicBezTo>
                <a:cubicBezTo>
                  <a:pt x="34" y="19"/>
                  <a:pt x="34" y="19"/>
                  <a:pt x="34" y="19"/>
                </a:cubicBezTo>
                <a:cubicBezTo>
                  <a:pt x="34" y="19"/>
                  <a:pt x="34" y="19"/>
                  <a:pt x="34" y="19"/>
                </a:cubicBezTo>
                <a:cubicBezTo>
                  <a:pt x="34" y="19"/>
                  <a:pt x="34" y="18"/>
                  <a:pt x="34" y="18"/>
                </a:cubicBezTo>
                <a:cubicBezTo>
                  <a:pt x="34" y="18"/>
                  <a:pt x="35" y="18"/>
                  <a:pt x="35" y="18"/>
                </a:cubicBezTo>
                <a:cubicBezTo>
                  <a:pt x="35" y="18"/>
                  <a:pt x="35" y="18"/>
                  <a:pt x="35" y="17"/>
                </a:cubicBezTo>
                <a:cubicBezTo>
                  <a:pt x="35" y="17"/>
                  <a:pt x="35" y="17"/>
                  <a:pt x="35" y="17"/>
                </a:cubicBezTo>
                <a:cubicBezTo>
                  <a:pt x="35" y="17"/>
                  <a:pt x="35" y="17"/>
                  <a:pt x="35" y="17"/>
                </a:cubicBezTo>
                <a:cubicBezTo>
                  <a:pt x="35" y="16"/>
                  <a:pt x="35" y="16"/>
                  <a:pt x="35" y="16"/>
                </a:cubicBezTo>
                <a:cubicBezTo>
                  <a:pt x="35" y="16"/>
                  <a:pt x="35" y="16"/>
                  <a:pt x="35" y="16"/>
                </a:cubicBezTo>
                <a:cubicBezTo>
                  <a:pt x="35" y="16"/>
                  <a:pt x="35" y="16"/>
                  <a:pt x="35" y="15"/>
                </a:cubicBezTo>
                <a:cubicBezTo>
                  <a:pt x="39" y="16"/>
                  <a:pt x="42" y="16"/>
                  <a:pt x="44" y="17"/>
                </a:cubicBezTo>
                <a:close/>
                <a:moveTo>
                  <a:pt x="21" y="31"/>
                </a:moveTo>
                <a:cubicBezTo>
                  <a:pt x="20" y="30"/>
                  <a:pt x="20" y="29"/>
                  <a:pt x="19" y="28"/>
                </a:cubicBezTo>
                <a:cubicBezTo>
                  <a:pt x="18" y="27"/>
                  <a:pt x="17" y="26"/>
                  <a:pt x="16" y="25"/>
                </a:cubicBezTo>
                <a:cubicBezTo>
                  <a:pt x="17" y="24"/>
                  <a:pt x="17" y="22"/>
                  <a:pt x="17" y="21"/>
                </a:cubicBezTo>
                <a:cubicBezTo>
                  <a:pt x="18" y="20"/>
                  <a:pt x="18" y="18"/>
                  <a:pt x="19" y="17"/>
                </a:cubicBezTo>
                <a:cubicBezTo>
                  <a:pt x="20" y="17"/>
                  <a:pt x="22" y="17"/>
                  <a:pt x="23" y="16"/>
                </a:cubicBezTo>
                <a:cubicBezTo>
                  <a:pt x="24" y="16"/>
                  <a:pt x="26" y="16"/>
                  <a:pt x="27" y="16"/>
                </a:cubicBezTo>
                <a:cubicBezTo>
                  <a:pt x="28" y="17"/>
                  <a:pt x="29" y="18"/>
                  <a:pt x="30" y="19"/>
                </a:cubicBezTo>
                <a:cubicBezTo>
                  <a:pt x="31" y="20"/>
                  <a:pt x="32" y="21"/>
                  <a:pt x="32" y="22"/>
                </a:cubicBezTo>
                <a:cubicBezTo>
                  <a:pt x="32" y="23"/>
                  <a:pt x="32" y="25"/>
                  <a:pt x="31" y="26"/>
                </a:cubicBezTo>
                <a:cubicBezTo>
                  <a:pt x="31" y="27"/>
                  <a:pt x="30" y="29"/>
                  <a:pt x="29" y="30"/>
                </a:cubicBezTo>
                <a:cubicBezTo>
                  <a:pt x="28" y="30"/>
                  <a:pt x="27" y="30"/>
                  <a:pt x="25" y="31"/>
                </a:cubicBezTo>
                <a:cubicBezTo>
                  <a:pt x="24" y="31"/>
                  <a:pt x="23" y="31"/>
                  <a:pt x="21" y="31"/>
                </a:cubicBezTo>
                <a:close/>
                <a:moveTo>
                  <a:pt x="9" y="5"/>
                </a:moveTo>
                <a:cubicBezTo>
                  <a:pt x="10" y="5"/>
                  <a:pt x="12" y="5"/>
                  <a:pt x="14" y="6"/>
                </a:cubicBezTo>
                <a:cubicBezTo>
                  <a:pt x="16" y="6"/>
                  <a:pt x="19" y="8"/>
                  <a:pt x="22" y="11"/>
                </a:cubicBezTo>
                <a:cubicBezTo>
                  <a:pt x="22" y="11"/>
                  <a:pt x="22" y="11"/>
                  <a:pt x="22" y="11"/>
                </a:cubicBezTo>
                <a:cubicBezTo>
                  <a:pt x="22" y="11"/>
                  <a:pt x="22" y="11"/>
                  <a:pt x="23" y="11"/>
                </a:cubicBezTo>
                <a:cubicBezTo>
                  <a:pt x="23" y="11"/>
                  <a:pt x="23" y="12"/>
                  <a:pt x="23" y="12"/>
                </a:cubicBezTo>
                <a:cubicBezTo>
                  <a:pt x="23" y="12"/>
                  <a:pt x="23" y="12"/>
                  <a:pt x="23" y="12"/>
                </a:cubicBezTo>
                <a:cubicBezTo>
                  <a:pt x="23" y="12"/>
                  <a:pt x="23" y="12"/>
                  <a:pt x="24" y="12"/>
                </a:cubicBezTo>
                <a:cubicBezTo>
                  <a:pt x="24" y="12"/>
                  <a:pt x="24" y="12"/>
                  <a:pt x="24" y="12"/>
                </a:cubicBezTo>
                <a:cubicBezTo>
                  <a:pt x="24" y="13"/>
                  <a:pt x="24" y="13"/>
                  <a:pt x="24" y="13"/>
                </a:cubicBezTo>
                <a:cubicBezTo>
                  <a:pt x="24" y="13"/>
                  <a:pt x="24" y="13"/>
                  <a:pt x="24" y="13"/>
                </a:cubicBezTo>
                <a:cubicBezTo>
                  <a:pt x="25" y="13"/>
                  <a:pt x="25" y="13"/>
                  <a:pt x="25" y="13"/>
                </a:cubicBezTo>
                <a:cubicBezTo>
                  <a:pt x="25" y="14"/>
                  <a:pt x="25" y="14"/>
                  <a:pt x="25" y="14"/>
                </a:cubicBezTo>
                <a:cubicBezTo>
                  <a:pt x="25" y="14"/>
                  <a:pt x="25" y="14"/>
                  <a:pt x="25" y="14"/>
                </a:cubicBezTo>
                <a:cubicBezTo>
                  <a:pt x="26" y="14"/>
                  <a:pt x="26" y="14"/>
                  <a:pt x="26" y="14"/>
                </a:cubicBezTo>
                <a:cubicBezTo>
                  <a:pt x="26" y="15"/>
                  <a:pt x="26" y="15"/>
                  <a:pt x="26" y="15"/>
                </a:cubicBezTo>
                <a:cubicBezTo>
                  <a:pt x="25" y="15"/>
                  <a:pt x="24" y="15"/>
                  <a:pt x="23" y="15"/>
                </a:cubicBezTo>
                <a:cubicBezTo>
                  <a:pt x="22" y="16"/>
                  <a:pt x="21" y="16"/>
                  <a:pt x="19" y="16"/>
                </a:cubicBezTo>
                <a:cubicBezTo>
                  <a:pt x="19" y="16"/>
                  <a:pt x="19" y="16"/>
                  <a:pt x="19" y="16"/>
                </a:cubicBezTo>
                <a:cubicBezTo>
                  <a:pt x="19" y="16"/>
                  <a:pt x="19" y="16"/>
                  <a:pt x="19" y="16"/>
                </a:cubicBezTo>
                <a:cubicBezTo>
                  <a:pt x="18" y="16"/>
                  <a:pt x="18" y="16"/>
                  <a:pt x="18" y="17"/>
                </a:cubicBezTo>
                <a:cubicBezTo>
                  <a:pt x="18" y="17"/>
                  <a:pt x="17" y="17"/>
                  <a:pt x="17" y="17"/>
                </a:cubicBezTo>
                <a:cubicBezTo>
                  <a:pt x="17" y="17"/>
                  <a:pt x="17" y="17"/>
                  <a:pt x="17" y="17"/>
                </a:cubicBezTo>
                <a:cubicBezTo>
                  <a:pt x="17" y="17"/>
                  <a:pt x="16" y="17"/>
                  <a:pt x="16" y="17"/>
                </a:cubicBezTo>
                <a:cubicBezTo>
                  <a:pt x="16" y="17"/>
                  <a:pt x="16" y="17"/>
                  <a:pt x="16" y="17"/>
                </a:cubicBezTo>
                <a:cubicBezTo>
                  <a:pt x="16" y="17"/>
                  <a:pt x="16" y="17"/>
                  <a:pt x="15" y="17"/>
                </a:cubicBezTo>
                <a:cubicBezTo>
                  <a:pt x="15" y="17"/>
                  <a:pt x="15" y="17"/>
                  <a:pt x="15" y="17"/>
                </a:cubicBezTo>
                <a:cubicBezTo>
                  <a:pt x="15" y="17"/>
                  <a:pt x="15" y="17"/>
                  <a:pt x="15" y="17"/>
                </a:cubicBezTo>
                <a:cubicBezTo>
                  <a:pt x="14" y="17"/>
                  <a:pt x="14" y="17"/>
                  <a:pt x="14" y="17"/>
                </a:cubicBezTo>
                <a:cubicBezTo>
                  <a:pt x="14" y="18"/>
                  <a:pt x="14" y="18"/>
                  <a:pt x="14" y="18"/>
                </a:cubicBezTo>
                <a:cubicBezTo>
                  <a:pt x="14" y="18"/>
                  <a:pt x="13" y="18"/>
                  <a:pt x="13" y="18"/>
                </a:cubicBezTo>
                <a:cubicBezTo>
                  <a:pt x="13" y="18"/>
                  <a:pt x="13" y="18"/>
                  <a:pt x="13" y="18"/>
                </a:cubicBezTo>
                <a:cubicBezTo>
                  <a:pt x="13" y="18"/>
                  <a:pt x="13" y="18"/>
                  <a:pt x="12" y="18"/>
                </a:cubicBezTo>
                <a:cubicBezTo>
                  <a:pt x="12" y="18"/>
                  <a:pt x="12" y="18"/>
                  <a:pt x="12" y="18"/>
                </a:cubicBezTo>
                <a:cubicBezTo>
                  <a:pt x="12" y="18"/>
                  <a:pt x="12" y="18"/>
                  <a:pt x="12" y="18"/>
                </a:cubicBezTo>
                <a:cubicBezTo>
                  <a:pt x="8" y="12"/>
                  <a:pt x="7" y="7"/>
                  <a:pt x="9" y="5"/>
                </a:cubicBezTo>
                <a:close/>
                <a:moveTo>
                  <a:pt x="16" y="45"/>
                </a:moveTo>
                <a:cubicBezTo>
                  <a:pt x="14" y="45"/>
                  <a:pt x="13" y="39"/>
                  <a:pt x="14" y="32"/>
                </a:cubicBezTo>
                <a:cubicBezTo>
                  <a:pt x="14" y="32"/>
                  <a:pt x="14" y="32"/>
                  <a:pt x="14" y="31"/>
                </a:cubicBezTo>
                <a:cubicBezTo>
                  <a:pt x="14" y="31"/>
                  <a:pt x="14" y="31"/>
                  <a:pt x="15" y="31"/>
                </a:cubicBezTo>
                <a:cubicBezTo>
                  <a:pt x="15" y="31"/>
                  <a:pt x="15" y="31"/>
                  <a:pt x="15" y="31"/>
                </a:cubicBezTo>
                <a:cubicBezTo>
                  <a:pt x="15" y="31"/>
                  <a:pt x="15" y="30"/>
                  <a:pt x="15" y="30"/>
                </a:cubicBezTo>
                <a:cubicBezTo>
                  <a:pt x="15" y="30"/>
                  <a:pt x="15" y="30"/>
                  <a:pt x="15" y="30"/>
                </a:cubicBezTo>
                <a:cubicBezTo>
                  <a:pt x="15" y="30"/>
                  <a:pt x="15" y="30"/>
                  <a:pt x="15" y="29"/>
                </a:cubicBezTo>
                <a:cubicBezTo>
                  <a:pt x="15" y="29"/>
                  <a:pt x="15" y="29"/>
                  <a:pt x="15" y="29"/>
                </a:cubicBezTo>
                <a:cubicBezTo>
                  <a:pt x="15" y="29"/>
                  <a:pt x="15" y="29"/>
                  <a:pt x="15" y="29"/>
                </a:cubicBezTo>
                <a:cubicBezTo>
                  <a:pt x="15" y="28"/>
                  <a:pt x="15" y="28"/>
                  <a:pt x="15" y="28"/>
                </a:cubicBezTo>
                <a:cubicBezTo>
                  <a:pt x="15" y="28"/>
                  <a:pt x="15" y="28"/>
                  <a:pt x="15" y="28"/>
                </a:cubicBezTo>
                <a:cubicBezTo>
                  <a:pt x="15" y="28"/>
                  <a:pt x="15" y="27"/>
                  <a:pt x="15" y="27"/>
                </a:cubicBezTo>
                <a:cubicBezTo>
                  <a:pt x="15" y="27"/>
                  <a:pt x="15" y="27"/>
                  <a:pt x="16" y="27"/>
                </a:cubicBezTo>
                <a:cubicBezTo>
                  <a:pt x="16" y="27"/>
                  <a:pt x="16" y="26"/>
                  <a:pt x="16" y="26"/>
                </a:cubicBezTo>
                <a:cubicBezTo>
                  <a:pt x="16" y="27"/>
                  <a:pt x="17" y="28"/>
                  <a:pt x="18" y="29"/>
                </a:cubicBezTo>
                <a:cubicBezTo>
                  <a:pt x="19" y="30"/>
                  <a:pt x="19" y="31"/>
                  <a:pt x="20" y="31"/>
                </a:cubicBezTo>
                <a:cubicBezTo>
                  <a:pt x="20" y="31"/>
                  <a:pt x="20" y="31"/>
                  <a:pt x="20" y="31"/>
                </a:cubicBezTo>
                <a:cubicBezTo>
                  <a:pt x="21" y="32"/>
                  <a:pt x="21" y="32"/>
                  <a:pt x="21" y="32"/>
                </a:cubicBezTo>
                <a:cubicBezTo>
                  <a:pt x="21" y="32"/>
                  <a:pt x="21" y="33"/>
                  <a:pt x="21" y="33"/>
                </a:cubicBezTo>
                <a:cubicBezTo>
                  <a:pt x="22" y="33"/>
                  <a:pt x="22" y="33"/>
                  <a:pt x="22" y="33"/>
                </a:cubicBezTo>
                <a:cubicBezTo>
                  <a:pt x="22" y="33"/>
                  <a:pt x="22" y="33"/>
                  <a:pt x="22" y="33"/>
                </a:cubicBezTo>
                <a:cubicBezTo>
                  <a:pt x="22" y="34"/>
                  <a:pt x="22" y="34"/>
                  <a:pt x="22" y="34"/>
                </a:cubicBezTo>
                <a:cubicBezTo>
                  <a:pt x="22" y="34"/>
                  <a:pt x="23" y="34"/>
                  <a:pt x="23" y="34"/>
                </a:cubicBezTo>
                <a:cubicBezTo>
                  <a:pt x="23" y="34"/>
                  <a:pt x="23" y="34"/>
                  <a:pt x="23" y="34"/>
                </a:cubicBezTo>
                <a:cubicBezTo>
                  <a:pt x="23" y="34"/>
                  <a:pt x="23" y="35"/>
                  <a:pt x="23" y="35"/>
                </a:cubicBezTo>
                <a:cubicBezTo>
                  <a:pt x="23" y="35"/>
                  <a:pt x="24" y="35"/>
                  <a:pt x="24" y="35"/>
                </a:cubicBezTo>
                <a:cubicBezTo>
                  <a:pt x="24" y="35"/>
                  <a:pt x="24" y="35"/>
                  <a:pt x="24" y="35"/>
                </a:cubicBezTo>
                <a:cubicBezTo>
                  <a:pt x="24" y="35"/>
                  <a:pt x="24" y="36"/>
                  <a:pt x="24" y="36"/>
                </a:cubicBezTo>
                <a:cubicBezTo>
                  <a:pt x="24" y="36"/>
                  <a:pt x="25" y="36"/>
                  <a:pt x="25" y="36"/>
                </a:cubicBezTo>
                <a:cubicBezTo>
                  <a:pt x="25" y="36"/>
                  <a:pt x="25" y="36"/>
                  <a:pt x="25" y="36"/>
                </a:cubicBezTo>
                <a:cubicBezTo>
                  <a:pt x="25" y="36"/>
                  <a:pt x="25" y="36"/>
                  <a:pt x="25" y="37"/>
                </a:cubicBezTo>
                <a:cubicBezTo>
                  <a:pt x="25" y="37"/>
                  <a:pt x="26" y="37"/>
                  <a:pt x="26" y="37"/>
                </a:cubicBezTo>
                <a:cubicBezTo>
                  <a:pt x="26" y="37"/>
                  <a:pt x="26" y="37"/>
                  <a:pt x="26" y="37"/>
                </a:cubicBezTo>
                <a:cubicBezTo>
                  <a:pt x="22" y="43"/>
                  <a:pt x="18" y="46"/>
                  <a:pt x="16" y="45"/>
                </a:cubicBezTo>
                <a:close/>
              </a:path>
            </a:pathLst>
          </a:custGeom>
          <a:solidFill>
            <a:schemeClr val="bg1"/>
          </a:solidFill>
          <a:ln w="9525">
            <a:noFill/>
            <a:round/>
          </a:ln>
        </p:spPr>
        <p:txBody>
          <a:bodyPr anchor="ctr"/>
          <a:p>
            <a:pPr algn="ctr">
              <a:lnSpc>
                <a:spcPct val="130000"/>
              </a:lnSpc>
            </a:pPr>
            <a:endParaRPr>
              <a:latin typeface="微软雅黑" panose="020B0503020204020204" charset="-122"/>
              <a:ea typeface="微软雅黑" panose="020B0503020204020204" charset="-122"/>
              <a:sym typeface="Arial" panose="020B0604020202020204" pitchFamily="34" charset="0"/>
            </a:endParaRPr>
          </a:p>
        </p:txBody>
      </p:sp>
      <p:grpSp>
        <p:nvGrpSpPr>
          <p:cNvPr id="176" name="组合 175"/>
          <p:cNvGrpSpPr/>
          <p:nvPr/>
        </p:nvGrpSpPr>
        <p:grpSpPr>
          <a:xfrm>
            <a:off x="5839778" y="1406048"/>
            <a:ext cx="644525" cy="554038"/>
            <a:chOff x="3262313" y="1552575"/>
            <a:chExt cx="644525" cy="554038"/>
          </a:xfrm>
        </p:grpSpPr>
        <p:sp>
          <p:nvSpPr>
            <p:cNvPr id="328" name="Oval 231"/>
            <p:cNvSpPr>
              <a:spLocks noChangeArrowheads="1"/>
            </p:cNvSpPr>
            <p:nvPr/>
          </p:nvSpPr>
          <p:spPr bwMode="auto">
            <a:xfrm>
              <a:off x="3521075" y="1711325"/>
              <a:ext cx="127000" cy="155575"/>
            </a:xfrm>
            <a:prstGeom prst="ellipse">
              <a:avLst/>
            </a:prstGeom>
            <a:solidFill>
              <a:schemeClr val="accent6">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329" name="Freeform 232"/>
            <p:cNvSpPr/>
            <p:nvPr/>
          </p:nvSpPr>
          <p:spPr bwMode="auto">
            <a:xfrm>
              <a:off x="3605213" y="1885950"/>
              <a:ext cx="112713" cy="157163"/>
            </a:xfrm>
            <a:custGeom>
              <a:avLst/>
              <a:gdLst>
                <a:gd name="T0" fmla="*/ 62 w 65"/>
                <a:gd name="T1" fmla="*/ 21 h 90"/>
                <a:gd name="T2" fmla="*/ 40 w 65"/>
                <a:gd name="T3" fmla="*/ 1 h 90"/>
                <a:gd name="T4" fmla="*/ 21 w 65"/>
                <a:gd name="T5" fmla="*/ 1 h 90"/>
                <a:gd name="T6" fmla="*/ 34 w 65"/>
                <a:gd name="T7" fmla="*/ 12 h 90"/>
                <a:gd name="T8" fmla="*/ 16 w 65"/>
                <a:gd name="T9" fmla="*/ 22 h 90"/>
                <a:gd name="T10" fmla="*/ 24 w 65"/>
                <a:gd name="T11" fmla="*/ 36 h 90"/>
                <a:gd name="T12" fmla="*/ 0 w 65"/>
                <a:gd name="T13" fmla="*/ 89 h 90"/>
                <a:gd name="T14" fmla="*/ 0 w 65"/>
                <a:gd name="T15" fmla="*/ 90 h 90"/>
                <a:gd name="T16" fmla="*/ 65 w 65"/>
                <a:gd name="T17" fmla="*/ 63 h 90"/>
                <a:gd name="T18" fmla="*/ 62 w 65"/>
                <a:gd name="T19" fmla="*/ 2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90">
                  <a:moveTo>
                    <a:pt x="62" y="21"/>
                  </a:moveTo>
                  <a:cubicBezTo>
                    <a:pt x="61" y="9"/>
                    <a:pt x="51" y="0"/>
                    <a:pt x="40" y="1"/>
                  </a:cubicBezTo>
                  <a:cubicBezTo>
                    <a:pt x="40" y="1"/>
                    <a:pt x="32" y="1"/>
                    <a:pt x="21" y="1"/>
                  </a:cubicBezTo>
                  <a:cubicBezTo>
                    <a:pt x="34" y="12"/>
                    <a:pt x="34" y="12"/>
                    <a:pt x="34" y="12"/>
                  </a:cubicBezTo>
                  <a:cubicBezTo>
                    <a:pt x="16" y="22"/>
                    <a:pt x="16" y="22"/>
                    <a:pt x="16" y="22"/>
                  </a:cubicBezTo>
                  <a:cubicBezTo>
                    <a:pt x="24" y="36"/>
                    <a:pt x="24" y="36"/>
                    <a:pt x="24" y="36"/>
                  </a:cubicBezTo>
                  <a:cubicBezTo>
                    <a:pt x="0" y="89"/>
                    <a:pt x="0" y="89"/>
                    <a:pt x="0" y="89"/>
                  </a:cubicBezTo>
                  <a:cubicBezTo>
                    <a:pt x="0" y="90"/>
                    <a:pt x="0" y="90"/>
                    <a:pt x="0" y="90"/>
                  </a:cubicBezTo>
                  <a:cubicBezTo>
                    <a:pt x="25" y="87"/>
                    <a:pt x="47" y="78"/>
                    <a:pt x="65" y="63"/>
                  </a:cubicBezTo>
                  <a:lnTo>
                    <a:pt x="62" y="21"/>
                  </a:ln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330" name="Freeform 233"/>
            <p:cNvSpPr/>
            <p:nvPr/>
          </p:nvSpPr>
          <p:spPr bwMode="auto">
            <a:xfrm>
              <a:off x="3452813" y="1885950"/>
              <a:ext cx="109538" cy="157163"/>
            </a:xfrm>
            <a:custGeom>
              <a:avLst/>
              <a:gdLst>
                <a:gd name="T0" fmla="*/ 39 w 63"/>
                <a:gd name="T1" fmla="*/ 36 h 90"/>
                <a:gd name="T2" fmla="*/ 48 w 63"/>
                <a:gd name="T3" fmla="*/ 22 h 90"/>
                <a:gd name="T4" fmla="*/ 29 w 63"/>
                <a:gd name="T5" fmla="*/ 12 h 90"/>
                <a:gd name="T6" fmla="*/ 43 w 63"/>
                <a:gd name="T7" fmla="*/ 1 h 90"/>
                <a:gd name="T8" fmla="*/ 25 w 63"/>
                <a:gd name="T9" fmla="*/ 1 h 90"/>
                <a:gd name="T10" fmla="*/ 25 w 63"/>
                <a:gd name="T11" fmla="*/ 1 h 90"/>
                <a:gd name="T12" fmla="*/ 3 w 63"/>
                <a:gd name="T13" fmla="*/ 21 h 90"/>
                <a:gd name="T14" fmla="*/ 0 w 63"/>
                <a:gd name="T15" fmla="*/ 64 h 90"/>
                <a:gd name="T16" fmla="*/ 63 w 63"/>
                <a:gd name="T17" fmla="*/ 90 h 90"/>
                <a:gd name="T18" fmla="*/ 63 w 63"/>
                <a:gd name="T19" fmla="*/ 89 h 90"/>
                <a:gd name="T20" fmla="*/ 39 w 63"/>
                <a:gd name="T21" fmla="*/ 3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90">
                  <a:moveTo>
                    <a:pt x="39" y="36"/>
                  </a:moveTo>
                  <a:cubicBezTo>
                    <a:pt x="48" y="22"/>
                    <a:pt x="48" y="22"/>
                    <a:pt x="48" y="22"/>
                  </a:cubicBezTo>
                  <a:cubicBezTo>
                    <a:pt x="29" y="12"/>
                    <a:pt x="29" y="12"/>
                    <a:pt x="29" y="12"/>
                  </a:cubicBezTo>
                  <a:cubicBezTo>
                    <a:pt x="43" y="1"/>
                    <a:pt x="43" y="1"/>
                    <a:pt x="43" y="1"/>
                  </a:cubicBezTo>
                  <a:cubicBezTo>
                    <a:pt x="32" y="1"/>
                    <a:pt x="25" y="1"/>
                    <a:pt x="25" y="1"/>
                  </a:cubicBezTo>
                  <a:cubicBezTo>
                    <a:pt x="25" y="1"/>
                    <a:pt x="25" y="1"/>
                    <a:pt x="25" y="1"/>
                  </a:cubicBezTo>
                  <a:cubicBezTo>
                    <a:pt x="14" y="0"/>
                    <a:pt x="4" y="9"/>
                    <a:pt x="3" y="21"/>
                  </a:cubicBezTo>
                  <a:cubicBezTo>
                    <a:pt x="0" y="64"/>
                    <a:pt x="0" y="64"/>
                    <a:pt x="0" y="64"/>
                  </a:cubicBezTo>
                  <a:cubicBezTo>
                    <a:pt x="18" y="78"/>
                    <a:pt x="39" y="87"/>
                    <a:pt x="63" y="90"/>
                  </a:cubicBezTo>
                  <a:cubicBezTo>
                    <a:pt x="63" y="89"/>
                    <a:pt x="63" y="89"/>
                    <a:pt x="63" y="89"/>
                  </a:cubicBezTo>
                  <a:lnTo>
                    <a:pt x="39" y="36"/>
                  </a:ln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331" name="Freeform 234"/>
            <p:cNvSpPr/>
            <p:nvPr/>
          </p:nvSpPr>
          <p:spPr bwMode="auto">
            <a:xfrm>
              <a:off x="3562350" y="1885950"/>
              <a:ext cx="42863" cy="33338"/>
            </a:xfrm>
            <a:custGeom>
              <a:avLst/>
              <a:gdLst>
                <a:gd name="T0" fmla="*/ 23 w 27"/>
                <a:gd name="T1" fmla="*/ 21 h 21"/>
                <a:gd name="T2" fmla="*/ 23 w 27"/>
                <a:gd name="T3" fmla="*/ 21 h 21"/>
                <a:gd name="T4" fmla="*/ 27 w 27"/>
                <a:gd name="T5" fmla="*/ 19 h 21"/>
                <a:gd name="T6" fmla="*/ 22 w 27"/>
                <a:gd name="T7" fmla="*/ 0 h 21"/>
                <a:gd name="T8" fmla="*/ 6 w 27"/>
                <a:gd name="T9" fmla="*/ 0 h 21"/>
                <a:gd name="T10" fmla="*/ 0 w 27"/>
                <a:gd name="T11" fmla="*/ 19 h 21"/>
                <a:gd name="T12" fmla="*/ 5 w 27"/>
                <a:gd name="T13" fmla="*/ 21 h 21"/>
                <a:gd name="T14" fmla="*/ 5 w 27"/>
                <a:gd name="T15" fmla="*/ 21 h 21"/>
                <a:gd name="T16" fmla="*/ 23 w 27"/>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1">
                  <a:moveTo>
                    <a:pt x="23" y="21"/>
                  </a:moveTo>
                  <a:lnTo>
                    <a:pt x="23" y="21"/>
                  </a:lnTo>
                  <a:lnTo>
                    <a:pt x="27" y="19"/>
                  </a:lnTo>
                  <a:lnTo>
                    <a:pt x="22" y="0"/>
                  </a:lnTo>
                  <a:lnTo>
                    <a:pt x="6" y="0"/>
                  </a:lnTo>
                  <a:lnTo>
                    <a:pt x="0" y="19"/>
                  </a:lnTo>
                  <a:lnTo>
                    <a:pt x="5" y="21"/>
                  </a:lnTo>
                  <a:lnTo>
                    <a:pt x="5" y="21"/>
                  </a:lnTo>
                  <a:lnTo>
                    <a:pt x="23" y="21"/>
                  </a:lnTo>
                  <a:close/>
                </a:path>
              </a:pathLst>
            </a:custGeom>
            <a:solidFill>
              <a:srgbClr val="4249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332" name="Freeform 235"/>
            <p:cNvSpPr/>
            <p:nvPr/>
          </p:nvSpPr>
          <p:spPr bwMode="auto">
            <a:xfrm>
              <a:off x="3562350" y="1919288"/>
              <a:ext cx="42863" cy="123825"/>
            </a:xfrm>
            <a:custGeom>
              <a:avLst/>
              <a:gdLst>
                <a:gd name="T0" fmla="*/ 21 w 24"/>
                <a:gd name="T1" fmla="*/ 0 h 71"/>
                <a:gd name="T2" fmla="*/ 21 w 24"/>
                <a:gd name="T3" fmla="*/ 0 h 71"/>
                <a:gd name="T4" fmla="*/ 4 w 24"/>
                <a:gd name="T5" fmla="*/ 0 h 71"/>
                <a:gd name="T6" fmla="*/ 4 w 24"/>
                <a:gd name="T7" fmla="*/ 0 h 71"/>
                <a:gd name="T8" fmla="*/ 0 w 24"/>
                <a:gd name="T9" fmla="*/ 70 h 71"/>
                <a:gd name="T10" fmla="*/ 0 w 24"/>
                <a:gd name="T11" fmla="*/ 71 h 71"/>
                <a:gd name="T12" fmla="*/ 12 w 24"/>
                <a:gd name="T13" fmla="*/ 71 h 71"/>
                <a:gd name="T14" fmla="*/ 24 w 24"/>
                <a:gd name="T15" fmla="*/ 71 h 71"/>
                <a:gd name="T16" fmla="*/ 24 w 24"/>
                <a:gd name="T17" fmla="*/ 70 h 71"/>
                <a:gd name="T18" fmla="*/ 21 w 24"/>
                <a:gd name="T1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71">
                  <a:moveTo>
                    <a:pt x="21" y="0"/>
                  </a:moveTo>
                  <a:cubicBezTo>
                    <a:pt x="21" y="0"/>
                    <a:pt x="21" y="0"/>
                    <a:pt x="21" y="0"/>
                  </a:cubicBezTo>
                  <a:cubicBezTo>
                    <a:pt x="4" y="0"/>
                    <a:pt x="4" y="0"/>
                    <a:pt x="4" y="0"/>
                  </a:cubicBezTo>
                  <a:cubicBezTo>
                    <a:pt x="4" y="0"/>
                    <a:pt x="4" y="0"/>
                    <a:pt x="4" y="0"/>
                  </a:cubicBezTo>
                  <a:cubicBezTo>
                    <a:pt x="0" y="70"/>
                    <a:pt x="0" y="70"/>
                    <a:pt x="0" y="70"/>
                  </a:cubicBezTo>
                  <a:cubicBezTo>
                    <a:pt x="0" y="71"/>
                    <a:pt x="0" y="71"/>
                    <a:pt x="0" y="71"/>
                  </a:cubicBezTo>
                  <a:cubicBezTo>
                    <a:pt x="4" y="71"/>
                    <a:pt x="8" y="71"/>
                    <a:pt x="12" y="71"/>
                  </a:cubicBezTo>
                  <a:cubicBezTo>
                    <a:pt x="16" y="71"/>
                    <a:pt x="20" y="71"/>
                    <a:pt x="24" y="71"/>
                  </a:cubicBezTo>
                  <a:cubicBezTo>
                    <a:pt x="24" y="70"/>
                    <a:pt x="24" y="70"/>
                    <a:pt x="24" y="70"/>
                  </a:cubicBezTo>
                  <a:lnTo>
                    <a:pt x="21" y="0"/>
                  </a:ln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333" name="Freeform 236"/>
            <p:cNvSpPr/>
            <p:nvPr/>
          </p:nvSpPr>
          <p:spPr bwMode="auto">
            <a:xfrm>
              <a:off x="3306763" y="1830388"/>
              <a:ext cx="541338" cy="276225"/>
            </a:xfrm>
            <a:custGeom>
              <a:avLst/>
              <a:gdLst>
                <a:gd name="T0" fmla="*/ 158 w 309"/>
                <a:gd name="T1" fmla="*/ 158 h 158"/>
                <a:gd name="T2" fmla="*/ 0 w 309"/>
                <a:gd name="T3" fmla="*/ 0 h 158"/>
                <a:gd name="T4" fmla="*/ 39 w 309"/>
                <a:gd name="T5" fmla="*/ 0 h 158"/>
                <a:gd name="T6" fmla="*/ 158 w 309"/>
                <a:gd name="T7" fmla="*/ 119 h 158"/>
                <a:gd name="T8" fmla="*/ 271 w 309"/>
                <a:gd name="T9" fmla="*/ 38 h 158"/>
                <a:gd name="T10" fmla="*/ 309 w 309"/>
                <a:gd name="T11" fmla="*/ 50 h 158"/>
                <a:gd name="T12" fmla="*/ 158 w 309"/>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309" h="158">
                  <a:moveTo>
                    <a:pt x="158" y="158"/>
                  </a:moveTo>
                  <a:cubicBezTo>
                    <a:pt x="71" y="158"/>
                    <a:pt x="0" y="87"/>
                    <a:pt x="0" y="0"/>
                  </a:cubicBezTo>
                  <a:cubicBezTo>
                    <a:pt x="39" y="0"/>
                    <a:pt x="39" y="0"/>
                    <a:pt x="39" y="0"/>
                  </a:cubicBezTo>
                  <a:cubicBezTo>
                    <a:pt x="39" y="66"/>
                    <a:pt x="93" y="119"/>
                    <a:pt x="158" y="119"/>
                  </a:cubicBezTo>
                  <a:cubicBezTo>
                    <a:pt x="210" y="119"/>
                    <a:pt x="255" y="86"/>
                    <a:pt x="271" y="38"/>
                  </a:cubicBezTo>
                  <a:cubicBezTo>
                    <a:pt x="309" y="50"/>
                    <a:pt x="309" y="50"/>
                    <a:pt x="309" y="50"/>
                  </a:cubicBezTo>
                  <a:cubicBezTo>
                    <a:pt x="287" y="115"/>
                    <a:pt x="227" y="158"/>
                    <a:pt x="158" y="158"/>
                  </a:cubicBezTo>
                  <a:close/>
                </a:path>
              </a:pathLst>
            </a:custGeom>
            <a:solidFill>
              <a:srgbClr val="74C6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334" name="Freeform 237"/>
            <p:cNvSpPr/>
            <p:nvPr/>
          </p:nvSpPr>
          <p:spPr bwMode="auto">
            <a:xfrm>
              <a:off x="3262313" y="1765300"/>
              <a:ext cx="158750" cy="77788"/>
            </a:xfrm>
            <a:custGeom>
              <a:avLst/>
              <a:gdLst>
                <a:gd name="T0" fmla="*/ 100 w 100"/>
                <a:gd name="T1" fmla="*/ 49 h 49"/>
                <a:gd name="T2" fmla="*/ 50 w 100"/>
                <a:gd name="T3" fmla="*/ 0 h 49"/>
                <a:gd name="T4" fmla="*/ 0 w 100"/>
                <a:gd name="T5" fmla="*/ 49 h 49"/>
                <a:gd name="T6" fmla="*/ 100 w 100"/>
                <a:gd name="T7" fmla="*/ 49 h 49"/>
              </a:gdLst>
              <a:ahLst/>
              <a:cxnLst>
                <a:cxn ang="0">
                  <a:pos x="T0" y="T1"/>
                </a:cxn>
                <a:cxn ang="0">
                  <a:pos x="T2" y="T3"/>
                </a:cxn>
                <a:cxn ang="0">
                  <a:pos x="T4" y="T5"/>
                </a:cxn>
                <a:cxn ang="0">
                  <a:pos x="T6" y="T7"/>
                </a:cxn>
              </a:cxnLst>
              <a:rect l="0" t="0" r="r" b="b"/>
              <a:pathLst>
                <a:path w="100" h="49">
                  <a:moveTo>
                    <a:pt x="100" y="49"/>
                  </a:moveTo>
                  <a:lnTo>
                    <a:pt x="50" y="0"/>
                  </a:lnTo>
                  <a:lnTo>
                    <a:pt x="0" y="49"/>
                  </a:lnTo>
                  <a:lnTo>
                    <a:pt x="100" y="49"/>
                  </a:lnTo>
                  <a:close/>
                </a:path>
              </a:pathLst>
            </a:custGeom>
            <a:solidFill>
              <a:srgbClr val="74C6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335" name="Freeform 238"/>
            <p:cNvSpPr/>
            <p:nvPr/>
          </p:nvSpPr>
          <p:spPr bwMode="auto">
            <a:xfrm>
              <a:off x="3321050" y="1552575"/>
              <a:ext cx="539750" cy="277813"/>
            </a:xfrm>
            <a:custGeom>
              <a:avLst/>
              <a:gdLst>
                <a:gd name="T0" fmla="*/ 309 w 309"/>
                <a:gd name="T1" fmla="*/ 158 h 158"/>
                <a:gd name="T2" fmla="*/ 270 w 309"/>
                <a:gd name="T3" fmla="*/ 158 h 158"/>
                <a:gd name="T4" fmla="*/ 151 w 309"/>
                <a:gd name="T5" fmla="*/ 39 h 158"/>
                <a:gd name="T6" fmla="*/ 38 w 309"/>
                <a:gd name="T7" fmla="*/ 120 h 158"/>
                <a:gd name="T8" fmla="*/ 0 w 309"/>
                <a:gd name="T9" fmla="*/ 108 h 158"/>
                <a:gd name="T10" fmla="*/ 151 w 309"/>
                <a:gd name="T11" fmla="*/ 0 h 158"/>
                <a:gd name="T12" fmla="*/ 309 w 309"/>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309" h="158">
                  <a:moveTo>
                    <a:pt x="309" y="158"/>
                  </a:moveTo>
                  <a:cubicBezTo>
                    <a:pt x="270" y="158"/>
                    <a:pt x="270" y="158"/>
                    <a:pt x="270" y="158"/>
                  </a:cubicBezTo>
                  <a:cubicBezTo>
                    <a:pt x="270" y="92"/>
                    <a:pt x="216" y="39"/>
                    <a:pt x="151" y="39"/>
                  </a:cubicBezTo>
                  <a:cubicBezTo>
                    <a:pt x="99" y="39"/>
                    <a:pt x="54" y="72"/>
                    <a:pt x="38" y="120"/>
                  </a:cubicBezTo>
                  <a:cubicBezTo>
                    <a:pt x="0" y="108"/>
                    <a:pt x="0" y="108"/>
                    <a:pt x="0" y="108"/>
                  </a:cubicBezTo>
                  <a:cubicBezTo>
                    <a:pt x="22" y="43"/>
                    <a:pt x="82" y="0"/>
                    <a:pt x="151" y="0"/>
                  </a:cubicBezTo>
                  <a:cubicBezTo>
                    <a:pt x="238" y="0"/>
                    <a:pt x="309" y="71"/>
                    <a:pt x="309" y="158"/>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336" name="Freeform 239"/>
            <p:cNvSpPr/>
            <p:nvPr/>
          </p:nvSpPr>
          <p:spPr bwMode="auto">
            <a:xfrm>
              <a:off x="3749675" y="1816100"/>
              <a:ext cx="157163" cy="77788"/>
            </a:xfrm>
            <a:custGeom>
              <a:avLst/>
              <a:gdLst>
                <a:gd name="T0" fmla="*/ 0 w 99"/>
                <a:gd name="T1" fmla="*/ 0 h 49"/>
                <a:gd name="T2" fmla="*/ 50 w 99"/>
                <a:gd name="T3" fmla="*/ 49 h 49"/>
                <a:gd name="T4" fmla="*/ 99 w 99"/>
                <a:gd name="T5" fmla="*/ 0 h 49"/>
                <a:gd name="T6" fmla="*/ 0 w 99"/>
                <a:gd name="T7" fmla="*/ 0 h 49"/>
              </a:gdLst>
              <a:ahLst/>
              <a:cxnLst>
                <a:cxn ang="0">
                  <a:pos x="T0" y="T1"/>
                </a:cxn>
                <a:cxn ang="0">
                  <a:pos x="T2" y="T3"/>
                </a:cxn>
                <a:cxn ang="0">
                  <a:pos x="T4" y="T5"/>
                </a:cxn>
                <a:cxn ang="0">
                  <a:pos x="T6" y="T7"/>
                </a:cxn>
              </a:cxnLst>
              <a:rect l="0" t="0" r="r" b="b"/>
              <a:pathLst>
                <a:path w="99" h="49">
                  <a:moveTo>
                    <a:pt x="0" y="0"/>
                  </a:moveTo>
                  <a:lnTo>
                    <a:pt x="50" y="49"/>
                  </a:lnTo>
                  <a:lnTo>
                    <a:pt x="99" y="0"/>
                  </a:lnTo>
                  <a:lnTo>
                    <a:pt x="0" y="0"/>
                  </a:ln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grpSp>
      <p:sp>
        <p:nvSpPr>
          <p:cNvPr id="11" name="文本框 10"/>
          <p:cNvSpPr txBox="1"/>
          <p:nvPr/>
        </p:nvSpPr>
        <p:spPr>
          <a:xfrm>
            <a:off x="2056765" y="4200525"/>
            <a:ext cx="1440180" cy="337185"/>
          </a:xfrm>
          <a:prstGeom prst="rect">
            <a:avLst/>
          </a:prstGeom>
          <a:solidFill>
            <a:schemeClr val="bg1"/>
          </a:solidFill>
        </p:spPr>
        <p:txBody>
          <a:bodyPr wrap="square" rtlCol="0">
            <a:spAutoFit/>
          </a:bodyPr>
          <a:p>
            <a:pPr algn="ctr"/>
            <a:r>
              <a:rPr lang="zh-CN" altLang="en-US" sz="1600" dirty="0">
                <a:solidFill>
                  <a:schemeClr val="tx1">
                    <a:lumMod val="95000"/>
                    <a:lumOff val="5000"/>
                  </a:schemeClr>
                </a:solidFill>
                <a:sym typeface="+mn-ea"/>
              </a:rPr>
              <a:t>直播前期准备</a:t>
            </a:r>
            <a:endParaRPr lang="zh-CN" altLang="en-US" sz="1600" dirty="0">
              <a:solidFill>
                <a:schemeClr val="tx1">
                  <a:lumMod val="95000"/>
                  <a:lumOff val="5000"/>
                </a:schemeClr>
              </a:solidFill>
            </a:endParaRPr>
          </a:p>
        </p:txBody>
      </p:sp>
      <p:sp>
        <p:nvSpPr>
          <p:cNvPr id="12" name="文本框 11"/>
          <p:cNvSpPr txBox="1"/>
          <p:nvPr/>
        </p:nvSpPr>
        <p:spPr>
          <a:xfrm>
            <a:off x="2056765" y="5307330"/>
            <a:ext cx="1440180" cy="337185"/>
          </a:xfrm>
          <a:prstGeom prst="rect">
            <a:avLst/>
          </a:prstGeom>
          <a:solidFill>
            <a:schemeClr val="bg1"/>
          </a:solidFill>
        </p:spPr>
        <p:txBody>
          <a:bodyPr wrap="square" rtlCol="0">
            <a:spAutoFit/>
          </a:bodyPr>
          <a:p>
            <a:pPr algn="ctr"/>
            <a:r>
              <a:rPr lang="zh-CN" altLang="en-US" sz="1600" dirty="0">
                <a:solidFill>
                  <a:schemeClr val="tx1">
                    <a:lumMod val="95000"/>
                    <a:lumOff val="5000"/>
                  </a:schemeClr>
                </a:solidFill>
                <a:sym typeface="+mn-ea"/>
              </a:rPr>
              <a:t>直播注意事项</a:t>
            </a:r>
            <a:endParaRPr lang="zh-CN" altLang="en-US" sz="1600" dirty="0">
              <a:solidFill>
                <a:schemeClr val="tx1">
                  <a:lumMod val="95000"/>
                  <a:lumOff val="5000"/>
                </a:schemeClr>
              </a:solidFill>
            </a:endParaRPr>
          </a:p>
        </p:txBody>
      </p:sp>
      <p:sp>
        <p:nvSpPr>
          <p:cNvPr id="128" name="文本框 127"/>
          <p:cNvSpPr txBox="1"/>
          <p:nvPr/>
        </p:nvSpPr>
        <p:spPr>
          <a:xfrm>
            <a:off x="1106170" y="1452245"/>
            <a:ext cx="3651885" cy="607695"/>
          </a:xfrm>
          <a:prstGeom prst="rect">
            <a:avLst/>
          </a:prstGeom>
          <a:noFill/>
        </p:spPr>
        <p:txBody>
          <a:bodyPr wrap="square" rtlCol="0">
            <a:spAutoFit/>
          </a:bodyPr>
          <a:p>
            <a:pPr>
              <a:lnSpc>
                <a:spcPct val="140000"/>
              </a:lnSpc>
            </a:pPr>
            <a:r>
              <a:rPr lang="zh-CN" altLang="en-US" sz="2400" b="1" dirty="0">
                <a:solidFill>
                  <a:srgbClr val="92D050"/>
                </a:solidFill>
              </a:rPr>
              <a:t>线上五金会</a:t>
            </a:r>
            <a:r>
              <a:rPr lang="en-US" altLang="zh-CN" sz="2400" b="1" dirty="0">
                <a:solidFill>
                  <a:srgbClr val="92D050"/>
                </a:solidFill>
              </a:rPr>
              <a:t>“</a:t>
            </a:r>
            <a:r>
              <a:rPr lang="zh-CN" altLang="en-US" sz="2400" b="1" dirty="0">
                <a:solidFill>
                  <a:srgbClr val="92D050"/>
                </a:solidFill>
              </a:rPr>
              <a:t>直播节</a:t>
            </a:r>
            <a:r>
              <a:rPr lang="en-US" altLang="zh-CN" sz="2400" b="1" dirty="0">
                <a:solidFill>
                  <a:srgbClr val="92D050"/>
                </a:solidFill>
              </a:rPr>
              <a:t>”</a:t>
            </a:r>
            <a:endParaRPr lang="zh-CN" altLang="en-US" sz="2400" b="1" dirty="0">
              <a:solidFill>
                <a:srgbClr val="92D050"/>
              </a:solidFill>
            </a:endParaRPr>
          </a:p>
        </p:txBody>
      </p:sp>
      <p:pic>
        <p:nvPicPr>
          <p:cNvPr id="2" name="图片 1" descr="01"/>
          <p:cNvPicPr>
            <a:picLocks noChangeAspect="1"/>
          </p:cNvPicPr>
          <p:nvPr/>
        </p:nvPicPr>
        <p:blipFill>
          <a:blip r:embed="rId8"/>
          <a:stretch>
            <a:fillRect/>
          </a:stretch>
        </p:blipFill>
        <p:spPr>
          <a:xfrm>
            <a:off x="9277985" y="308610"/>
            <a:ext cx="1656715" cy="325755"/>
          </a:xfrm>
          <a:prstGeom prst="rect">
            <a:avLst/>
          </a:prstGeom>
        </p:spPr>
      </p:pic>
      <p:pic>
        <p:nvPicPr>
          <p:cNvPr id="3" name="图片 2" descr="图层 1"/>
          <p:cNvPicPr>
            <a:picLocks noChangeAspect="1"/>
          </p:cNvPicPr>
          <p:nvPr/>
        </p:nvPicPr>
        <p:blipFill>
          <a:blip r:embed="rId9"/>
          <a:stretch>
            <a:fillRect/>
          </a:stretch>
        </p:blipFill>
        <p:spPr>
          <a:xfrm>
            <a:off x="11163300" y="339408"/>
            <a:ext cx="331470" cy="294640"/>
          </a:xfrm>
          <a:prstGeom prst="rect">
            <a:avLst/>
          </a:prstGeom>
        </p:spPr>
      </p:pic>
      <p:cxnSp>
        <p:nvCxnSpPr>
          <p:cNvPr id="6" name="直接连接符 5"/>
          <p:cNvCxnSpPr/>
          <p:nvPr/>
        </p:nvCxnSpPr>
        <p:spPr>
          <a:xfrm>
            <a:off x="11049000" y="360998"/>
            <a:ext cx="0" cy="2514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2056765" y="2910840"/>
            <a:ext cx="1440180" cy="337185"/>
          </a:xfrm>
          <a:prstGeom prst="rect">
            <a:avLst/>
          </a:prstGeom>
          <a:solidFill>
            <a:schemeClr val="bg1"/>
          </a:solidFill>
        </p:spPr>
        <p:txBody>
          <a:bodyPr wrap="square" rtlCol="0">
            <a:spAutoFit/>
          </a:bodyPr>
          <a:p>
            <a:pPr algn="ctr"/>
            <a:r>
              <a:rPr lang="zh-CN" altLang="en-US" sz="1600" dirty="0">
                <a:solidFill>
                  <a:schemeClr val="tx1">
                    <a:lumMod val="95000"/>
                    <a:lumOff val="5000"/>
                  </a:schemeClr>
                </a:solidFill>
                <a:sym typeface="+mn-ea"/>
              </a:rPr>
              <a:t>直播操作手册</a:t>
            </a:r>
            <a:endParaRPr lang="zh-CN" altLang="en-US" sz="1600" dirty="0">
              <a:solidFill>
                <a:schemeClr val="tx1">
                  <a:lumMod val="95000"/>
                  <a:lumOff val="5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p:pic>
        <p:nvPicPr>
          <p:cNvPr id="2" name="图片 1" descr="01"/>
          <p:cNvPicPr>
            <a:picLocks noChangeAspect="1"/>
          </p:cNvPicPr>
          <p:nvPr/>
        </p:nvPicPr>
        <p:blipFill>
          <a:blip r:embed="rId2"/>
          <a:stretch>
            <a:fillRect/>
          </a:stretch>
        </p:blipFill>
        <p:spPr>
          <a:xfrm>
            <a:off x="9277985" y="323850"/>
            <a:ext cx="1656715" cy="325755"/>
          </a:xfrm>
          <a:prstGeom prst="rect">
            <a:avLst/>
          </a:prstGeom>
        </p:spPr>
      </p:pic>
      <p:pic>
        <p:nvPicPr>
          <p:cNvPr id="6" name="图片 5" descr="图层 1"/>
          <p:cNvPicPr>
            <a:picLocks noChangeAspect="1"/>
          </p:cNvPicPr>
          <p:nvPr/>
        </p:nvPicPr>
        <p:blipFill>
          <a:blip r:embed="rId3"/>
          <a:stretch>
            <a:fillRect/>
          </a:stretch>
        </p:blipFill>
        <p:spPr>
          <a:xfrm>
            <a:off x="11163300" y="339408"/>
            <a:ext cx="331470" cy="294640"/>
          </a:xfrm>
          <a:prstGeom prst="rect">
            <a:avLst/>
          </a:prstGeom>
        </p:spPr>
      </p:pic>
      <p:cxnSp>
        <p:nvCxnSpPr>
          <p:cNvPr id="7" name="直接连接符 6"/>
          <p:cNvCxnSpPr/>
          <p:nvPr/>
        </p:nvCxnSpPr>
        <p:spPr>
          <a:xfrm>
            <a:off x="11049000" y="360998"/>
            <a:ext cx="0" cy="2514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34695" y="745490"/>
            <a:ext cx="5549900" cy="521970"/>
          </a:xfrm>
          <a:prstGeom prst="rect">
            <a:avLst/>
          </a:prstGeom>
          <a:noFill/>
        </p:spPr>
        <p:txBody>
          <a:bodyPr wrap="square" rtlCol="0">
            <a:spAutoFit/>
          </a:bodyPr>
          <a:p>
            <a:pPr algn="l">
              <a:lnSpc>
                <a:spcPct val="140000"/>
              </a:lnSpc>
            </a:pPr>
            <a:r>
              <a:rPr lang="zh-CN" altLang="en-US" sz="2000" b="1" dirty="0">
                <a:solidFill>
                  <a:schemeClr val="accent6"/>
                </a:solidFill>
                <a:latin typeface="微软雅黑" panose="020B0503020204020204" charset="-122"/>
                <a:ea typeface="微软雅黑" panose="020B0503020204020204" charset="-122"/>
                <a:sym typeface="+mn-ea"/>
              </a:rPr>
              <a:t>保证网络质量</a:t>
            </a:r>
            <a:endParaRPr lang="zh-CN" altLang="en-US" sz="2000" b="1" dirty="0">
              <a:solidFill>
                <a:schemeClr val="accent6"/>
              </a:solidFill>
              <a:latin typeface="微软雅黑" panose="020B0503020204020204" charset="-122"/>
              <a:ea typeface="微软雅黑" panose="020B0503020204020204" charset="-122"/>
              <a:sym typeface="+mn-ea"/>
            </a:endParaRPr>
          </a:p>
        </p:txBody>
      </p:sp>
      <p:sp>
        <p:nvSpPr>
          <p:cNvPr id="5" name="文本框 4"/>
          <p:cNvSpPr txBox="1"/>
          <p:nvPr/>
        </p:nvSpPr>
        <p:spPr>
          <a:xfrm>
            <a:off x="1683385" y="2760345"/>
            <a:ext cx="8436610" cy="506730"/>
          </a:xfrm>
          <a:prstGeom prst="rect">
            <a:avLst/>
          </a:prstGeom>
          <a:noFill/>
        </p:spPr>
        <p:txBody>
          <a:bodyPr wrap="square" rtlCol="0">
            <a:spAutoFit/>
          </a:bodyPr>
          <a:p>
            <a:pPr indent="0">
              <a:lnSpc>
                <a:spcPct val="150000"/>
              </a:lnSpc>
              <a:buFont typeface="+mj-lt"/>
              <a:buNone/>
            </a:pPr>
            <a:r>
              <a:rPr lang="zh-CN" altLang="en-US">
                <a:latin typeface="微软雅黑" panose="020B0503020204020204" charset="-122"/>
                <a:ea typeface="微软雅黑" panose="020B0503020204020204" charset="-122"/>
                <a:cs typeface="微软雅黑" panose="020B0503020204020204" charset="-122"/>
              </a:rPr>
              <a:t>一定要保证直播</a:t>
            </a:r>
            <a:r>
              <a:rPr lang="en-US" altLang="zh-CN">
                <a:latin typeface="微软雅黑" panose="020B0503020204020204" charset="-122"/>
                <a:ea typeface="微软雅黑" panose="020B0503020204020204" charset="-122"/>
                <a:cs typeface="微软雅黑" panose="020B0503020204020204" charset="-122"/>
              </a:rPr>
              <a:t>wifi</a:t>
            </a:r>
            <a:r>
              <a:rPr lang="zh-CN" altLang="en-US">
                <a:latin typeface="微软雅黑" panose="020B0503020204020204" charset="-122"/>
                <a:ea typeface="微软雅黑" panose="020B0503020204020204" charset="-122"/>
                <a:cs typeface="微软雅黑" panose="020B0503020204020204" charset="-122"/>
              </a:rPr>
              <a:t>质量，切忌使用手机</a:t>
            </a:r>
            <a:r>
              <a:rPr lang="en-US" altLang="zh-CN">
                <a:latin typeface="微软雅黑" panose="020B0503020204020204" charset="-122"/>
                <a:ea typeface="微软雅黑" panose="020B0503020204020204" charset="-122"/>
                <a:cs typeface="微软雅黑" panose="020B0503020204020204" charset="-122"/>
              </a:rPr>
              <a:t>4G</a:t>
            </a:r>
            <a:r>
              <a:rPr lang="zh-CN" altLang="en-US">
                <a:latin typeface="微软雅黑" panose="020B0503020204020204" charset="-122"/>
                <a:ea typeface="微软雅黑" panose="020B0503020204020204" charset="-122"/>
                <a:cs typeface="微软雅黑" panose="020B0503020204020204" charset="-122"/>
              </a:rPr>
              <a:t>网络直播，容易出现信号不稳定的情况</a:t>
            </a:r>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p:pic>
        <p:nvPicPr>
          <p:cNvPr id="2" name="图片 1" descr="01"/>
          <p:cNvPicPr>
            <a:picLocks noChangeAspect="1"/>
          </p:cNvPicPr>
          <p:nvPr/>
        </p:nvPicPr>
        <p:blipFill>
          <a:blip r:embed="rId2"/>
          <a:stretch>
            <a:fillRect/>
          </a:stretch>
        </p:blipFill>
        <p:spPr>
          <a:xfrm>
            <a:off x="9277985" y="323850"/>
            <a:ext cx="1656715" cy="325755"/>
          </a:xfrm>
          <a:prstGeom prst="rect">
            <a:avLst/>
          </a:prstGeom>
        </p:spPr>
      </p:pic>
      <p:pic>
        <p:nvPicPr>
          <p:cNvPr id="6" name="图片 5" descr="图层 1"/>
          <p:cNvPicPr>
            <a:picLocks noChangeAspect="1"/>
          </p:cNvPicPr>
          <p:nvPr/>
        </p:nvPicPr>
        <p:blipFill>
          <a:blip r:embed="rId3"/>
          <a:stretch>
            <a:fillRect/>
          </a:stretch>
        </p:blipFill>
        <p:spPr>
          <a:xfrm>
            <a:off x="11163300" y="339408"/>
            <a:ext cx="331470" cy="294640"/>
          </a:xfrm>
          <a:prstGeom prst="rect">
            <a:avLst/>
          </a:prstGeom>
        </p:spPr>
      </p:pic>
      <p:cxnSp>
        <p:nvCxnSpPr>
          <p:cNvPr id="7" name="直接连接符 6"/>
          <p:cNvCxnSpPr/>
          <p:nvPr/>
        </p:nvCxnSpPr>
        <p:spPr>
          <a:xfrm>
            <a:off x="11049000" y="360998"/>
            <a:ext cx="0" cy="2514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631825" y="634365"/>
            <a:ext cx="5549900" cy="521970"/>
          </a:xfrm>
          <a:prstGeom prst="rect">
            <a:avLst/>
          </a:prstGeom>
          <a:noFill/>
        </p:spPr>
        <p:txBody>
          <a:bodyPr wrap="square" rtlCol="0">
            <a:spAutoFit/>
          </a:bodyPr>
          <a:p>
            <a:pPr algn="l">
              <a:lnSpc>
                <a:spcPct val="140000"/>
              </a:lnSpc>
            </a:pPr>
            <a:r>
              <a:rPr lang="zh-CN" altLang="en-US" sz="2000" b="1" dirty="0">
                <a:solidFill>
                  <a:schemeClr val="accent6"/>
                </a:solidFill>
                <a:latin typeface="微软雅黑" panose="020B0503020204020204" charset="-122"/>
                <a:ea typeface="微软雅黑" panose="020B0503020204020204" charset="-122"/>
                <a:sym typeface="+mn-ea"/>
              </a:rPr>
              <a:t>部分产品推出限量套餐活动</a:t>
            </a:r>
            <a:endParaRPr lang="zh-CN" altLang="en-US" sz="2000" b="1" dirty="0">
              <a:solidFill>
                <a:schemeClr val="accent6"/>
              </a:solidFill>
              <a:latin typeface="微软雅黑" panose="020B0503020204020204" charset="-122"/>
              <a:ea typeface="微软雅黑" panose="020B0503020204020204" charset="-122"/>
              <a:sym typeface="+mn-ea"/>
            </a:endParaRPr>
          </a:p>
        </p:txBody>
      </p:sp>
      <p:sp>
        <p:nvSpPr>
          <p:cNvPr id="5" name="文本框 4"/>
          <p:cNvSpPr txBox="1"/>
          <p:nvPr/>
        </p:nvSpPr>
        <p:spPr>
          <a:xfrm>
            <a:off x="1683385" y="2760345"/>
            <a:ext cx="8436610" cy="506730"/>
          </a:xfrm>
          <a:prstGeom prst="rect">
            <a:avLst/>
          </a:prstGeom>
          <a:noFill/>
        </p:spPr>
        <p:txBody>
          <a:bodyPr wrap="square" rtlCol="0">
            <a:spAutoFit/>
          </a:bodyPr>
          <a:p>
            <a:pPr indent="0">
              <a:lnSpc>
                <a:spcPct val="150000"/>
              </a:lnSpc>
              <a:buFont typeface="+mj-lt"/>
              <a:buNone/>
            </a:pPr>
            <a:r>
              <a:rPr lang="zh-CN" altLang="en-US">
                <a:latin typeface="微软雅黑" panose="020B0503020204020204" charset="-122"/>
                <a:ea typeface="微软雅黑" panose="020B0503020204020204" charset="-122"/>
                <a:cs typeface="微软雅黑" panose="020B0503020204020204" charset="-122"/>
              </a:rPr>
              <a:t>通过限量套餐活动的推出，来推动观众转化咨询和采购，并提高直播间热度</a:t>
            </a:r>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p:pic>
        <p:nvPicPr>
          <p:cNvPr id="2" name="图片 1" descr="01"/>
          <p:cNvPicPr>
            <a:picLocks noChangeAspect="1"/>
          </p:cNvPicPr>
          <p:nvPr/>
        </p:nvPicPr>
        <p:blipFill>
          <a:blip r:embed="rId2"/>
          <a:stretch>
            <a:fillRect/>
          </a:stretch>
        </p:blipFill>
        <p:spPr>
          <a:xfrm>
            <a:off x="9277985" y="323850"/>
            <a:ext cx="1656715" cy="325755"/>
          </a:xfrm>
          <a:prstGeom prst="rect">
            <a:avLst/>
          </a:prstGeom>
        </p:spPr>
      </p:pic>
      <p:pic>
        <p:nvPicPr>
          <p:cNvPr id="6" name="图片 5" descr="图层 1"/>
          <p:cNvPicPr>
            <a:picLocks noChangeAspect="1"/>
          </p:cNvPicPr>
          <p:nvPr/>
        </p:nvPicPr>
        <p:blipFill>
          <a:blip r:embed="rId3"/>
          <a:stretch>
            <a:fillRect/>
          </a:stretch>
        </p:blipFill>
        <p:spPr>
          <a:xfrm>
            <a:off x="11163300" y="339408"/>
            <a:ext cx="331470" cy="294640"/>
          </a:xfrm>
          <a:prstGeom prst="rect">
            <a:avLst/>
          </a:prstGeom>
        </p:spPr>
      </p:pic>
      <p:cxnSp>
        <p:nvCxnSpPr>
          <p:cNvPr id="7" name="直接连接符 6"/>
          <p:cNvCxnSpPr/>
          <p:nvPr/>
        </p:nvCxnSpPr>
        <p:spPr>
          <a:xfrm>
            <a:off x="11049000" y="360998"/>
            <a:ext cx="0" cy="2514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619125" y="612775"/>
            <a:ext cx="5549900" cy="521970"/>
          </a:xfrm>
          <a:prstGeom prst="rect">
            <a:avLst/>
          </a:prstGeom>
          <a:noFill/>
        </p:spPr>
        <p:txBody>
          <a:bodyPr wrap="square" rtlCol="0">
            <a:spAutoFit/>
          </a:bodyPr>
          <a:p>
            <a:pPr algn="l">
              <a:lnSpc>
                <a:spcPct val="140000"/>
              </a:lnSpc>
            </a:pPr>
            <a:r>
              <a:rPr lang="zh-CN" altLang="en-US" sz="2000" b="1" dirty="0">
                <a:solidFill>
                  <a:schemeClr val="accent6"/>
                </a:solidFill>
                <a:latin typeface="微软雅黑" panose="020B0503020204020204" charset="-122"/>
                <a:ea typeface="微软雅黑" panose="020B0503020204020204" charset="-122"/>
                <a:sym typeface="+mn-ea"/>
              </a:rPr>
              <a:t>活跃气氛</a:t>
            </a:r>
            <a:endParaRPr lang="zh-CN" altLang="en-US" sz="2000" b="1" dirty="0">
              <a:solidFill>
                <a:schemeClr val="accent6"/>
              </a:solidFill>
              <a:latin typeface="微软雅黑" panose="020B0503020204020204" charset="-122"/>
              <a:ea typeface="微软雅黑" panose="020B0503020204020204" charset="-122"/>
              <a:sym typeface="+mn-ea"/>
            </a:endParaRPr>
          </a:p>
        </p:txBody>
      </p:sp>
      <p:sp>
        <p:nvSpPr>
          <p:cNvPr id="5" name="文本框 4"/>
          <p:cNvSpPr txBox="1"/>
          <p:nvPr/>
        </p:nvSpPr>
        <p:spPr>
          <a:xfrm>
            <a:off x="1683385" y="2760345"/>
            <a:ext cx="8436610" cy="922020"/>
          </a:xfrm>
          <a:prstGeom prst="rect">
            <a:avLst/>
          </a:prstGeom>
          <a:noFill/>
        </p:spPr>
        <p:txBody>
          <a:bodyPr wrap="square" rtlCol="0">
            <a:spAutoFit/>
          </a:bodyPr>
          <a:p>
            <a:pPr indent="0">
              <a:lnSpc>
                <a:spcPct val="150000"/>
              </a:lnSpc>
              <a:buFont typeface="+mj-lt"/>
              <a:buNone/>
            </a:pPr>
            <a:r>
              <a:rPr lang="zh-CN" altLang="en-US">
                <a:latin typeface="微软雅黑" panose="020B0503020204020204" charset="-122"/>
                <a:ea typeface="微软雅黑" panose="020B0503020204020204" charset="-122"/>
                <a:cs typeface="微软雅黑" panose="020B0503020204020204" charset="-122"/>
              </a:rPr>
              <a:t>主播需要通过肢体动作、语调的高低起伏，来保证直播的生动，并通过和观众的适量互动，来活跃气氛</a:t>
            </a:r>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p:pic>
        <p:nvPicPr>
          <p:cNvPr id="2" name="图片 1" descr="01"/>
          <p:cNvPicPr>
            <a:picLocks noChangeAspect="1"/>
          </p:cNvPicPr>
          <p:nvPr/>
        </p:nvPicPr>
        <p:blipFill>
          <a:blip r:embed="rId2"/>
          <a:stretch>
            <a:fillRect/>
          </a:stretch>
        </p:blipFill>
        <p:spPr>
          <a:xfrm>
            <a:off x="9277985" y="323850"/>
            <a:ext cx="1656715" cy="325755"/>
          </a:xfrm>
          <a:prstGeom prst="rect">
            <a:avLst/>
          </a:prstGeom>
        </p:spPr>
      </p:pic>
      <p:pic>
        <p:nvPicPr>
          <p:cNvPr id="6" name="图片 5" descr="图层 1"/>
          <p:cNvPicPr>
            <a:picLocks noChangeAspect="1"/>
          </p:cNvPicPr>
          <p:nvPr/>
        </p:nvPicPr>
        <p:blipFill>
          <a:blip r:embed="rId3"/>
          <a:stretch>
            <a:fillRect/>
          </a:stretch>
        </p:blipFill>
        <p:spPr>
          <a:xfrm>
            <a:off x="11163300" y="339408"/>
            <a:ext cx="331470" cy="294640"/>
          </a:xfrm>
          <a:prstGeom prst="rect">
            <a:avLst/>
          </a:prstGeom>
        </p:spPr>
      </p:pic>
      <p:cxnSp>
        <p:nvCxnSpPr>
          <p:cNvPr id="7" name="直接连接符 6"/>
          <p:cNvCxnSpPr/>
          <p:nvPr/>
        </p:nvCxnSpPr>
        <p:spPr>
          <a:xfrm>
            <a:off x="11049000" y="360998"/>
            <a:ext cx="0" cy="2514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1683385" y="2760345"/>
            <a:ext cx="8436610" cy="922020"/>
          </a:xfrm>
          <a:prstGeom prst="rect">
            <a:avLst/>
          </a:prstGeom>
          <a:noFill/>
        </p:spPr>
        <p:txBody>
          <a:bodyPr wrap="square" rtlCol="0">
            <a:spAutoFit/>
          </a:bodyPr>
          <a:p>
            <a:pPr indent="0">
              <a:lnSpc>
                <a:spcPct val="150000"/>
              </a:lnSpc>
              <a:buFont typeface="+mj-lt"/>
              <a:buNone/>
            </a:pPr>
            <a:r>
              <a:rPr lang="zh-CN" altLang="en-US">
                <a:latin typeface="微软雅黑" panose="020B0503020204020204" charset="-122"/>
                <a:ea typeface="微软雅黑" panose="020B0503020204020204" charset="-122"/>
                <a:cs typeface="微软雅黑" panose="020B0503020204020204" charset="-122"/>
              </a:rPr>
              <a:t>可以的话，可以在全方面展示产品之余，进行产品使用演示，以凸显产品性能让用户更直观地了解产品。</a:t>
            </a:r>
            <a:endParaRPr lang="zh-CN" altLang="en-US">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619125" y="612775"/>
            <a:ext cx="5549900" cy="521970"/>
          </a:xfrm>
          <a:prstGeom prst="rect">
            <a:avLst/>
          </a:prstGeom>
          <a:noFill/>
        </p:spPr>
        <p:txBody>
          <a:bodyPr wrap="square" rtlCol="0">
            <a:spAutoFit/>
          </a:bodyPr>
          <a:p>
            <a:pPr algn="l">
              <a:lnSpc>
                <a:spcPct val="140000"/>
              </a:lnSpc>
            </a:pPr>
            <a:r>
              <a:rPr lang="zh-CN" altLang="en-US" sz="2000" b="1" dirty="0">
                <a:solidFill>
                  <a:schemeClr val="accent6"/>
                </a:solidFill>
                <a:latin typeface="微软雅黑" panose="020B0503020204020204" charset="-122"/>
                <a:ea typeface="微软雅黑" panose="020B0503020204020204" charset="-122"/>
                <a:sym typeface="+mn-ea"/>
              </a:rPr>
              <a:t>产品使用演示</a:t>
            </a:r>
            <a:endParaRPr lang="zh-CN" altLang="en-US" sz="2000" b="1" dirty="0">
              <a:solidFill>
                <a:schemeClr val="accent6"/>
              </a:solidFill>
              <a:latin typeface="微软雅黑" panose="020B0503020204020204" charset="-122"/>
              <a:ea typeface="微软雅黑" panose="020B0503020204020204" charset="-122"/>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
            <a:extLst>
              <a:ext uri="{28A0092B-C50C-407E-A947-70E740481C1C}">
                <a14:useLocalDpi xmlns:a14="http://schemas.microsoft.com/office/drawing/2010/main" val="0"/>
              </a:ext>
            </a:extLst>
          </a:blip>
          <a:srcRect l="12426" r="12430"/>
          <a:stretch>
            <a:fillRect/>
          </a:stretch>
        </p:blipFill>
        <p:spPr>
          <a:xfrm>
            <a:off x="0" y="0"/>
            <a:ext cx="12215495" cy="6858000"/>
          </a:xfrm>
          <a:prstGeom prst="rect">
            <a:avLst/>
          </a:prstGeom>
        </p:spPr>
      </p:pic>
      <p:sp>
        <p:nvSpPr>
          <p:cNvPr id="4" name="文本框 3"/>
          <p:cNvSpPr txBox="1"/>
          <p:nvPr/>
        </p:nvSpPr>
        <p:spPr>
          <a:xfrm>
            <a:off x="5552797" y="3865241"/>
            <a:ext cx="1107996" cy="369332"/>
          </a:xfrm>
          <a:prstGeom prst="rect">
            <a:avLst/>
          </a:prstGeom>
          <a:noFill/>
        </p:spPr>
        <p:txBody>
          <a:bodyPr wrap="none" rtlCol="0">
            <a:spAutoFit/>
          </a:bodyPr>
          <a:lstStyle/>
          <a:p>
            <a:pPr algn="ctr"/>
            <a:r>
              <a:rPr lang="zh-CN" altLang="en-US" dirty="0">
                <a:solidFill>
                  <a:schemeClr val="bg1"/>
                </a:solidFill>
              </a:rPr>
              <a:t>感谢观看</a:t>
            </a:r>
            <a:endParaRPr lang="en-US" altLang="zh-CN" dirty="0">
              <a:solidFill>
                <a:schemeClr val="bg1"/>
              </a:solidFill>
            </a:endParaRPr>
          </a:p>
        </p:txBody>
      </p:sp>
      <p:sp>
        <p:nvSpPr>
          <p:cNvPr id="8" name="文本框 7"/>
          <p:cNvSpPr txBox="1"/>
          <p:nvPr/>
        </p:nvSpPr>
        <p:spPr>
          <a:xfrm>
            <a:off x="4180187" y="2536091"/>
            <a:ext cx="3831626" cy="830997"/>
          </a:xfrm>
          <a:prstGeom prst="rect">
            <a:avLst/>
          </a:prstGeom>
          <a:noFill/>
        </p:spPr>
        <p:txBody>
          <a:bodyPr wrap="none" rtlCol="0">
            <a:spAutoFit/>
          </a:bodyPr>
          <a:lstStyle/>
          <a:p>
            <a:pPr algn="ctr"/>
            <a:r>
              <a:rPr lang="en-US" altLang="zh-CN" sz="4800" b="1" dirty="0">
                <a:solidFill>
                  <a:schemeClr val="bg1"/>
                </a:solidFill>
              </a:rPr>
              <a:t>THANK YOU</a:t>
            </a:r>
            <a:endParaRPr lang="zh-CN" altLang="en-US" sz="4800" b="1" dirty="0">
              <a:solidFill>
                <a:schemeClr val="bg1"/>
              </a:solidFill>
            </a:endParaRPr>
          </a:p>
        </p:txBody>
      </p:sp>
      <p:pic>
        <p:nvPicPr>
          <p:cNvPr id="2" name="图片 1" descr="/Users/xwx/Desktop/02.png02"/>
          <p:cNvPicPr>
            <a:picLocks noChangeAspect="1"/>
          </p:cNvPicPr>
          <p:nvPr/>
        </p:nvPicPr>
        <p:blipFill>
          <a:blip r:embed="rId2"/>
          <a:srcRect/>
          <a:stretch>
            <a:fillRect/>
          </a:stretch>
        </p:blipFill>
        <p:spPr>
          <a:xfrm>
            <a:off x="9277985" y="331788"/>
            <a:ext cx="1656715" cy="309880"/>
          </a:xfrm>
          <a:prstGeom prst="rect">
            <a:avLst/>
          </a:prstGeom>
        </p:spPr>
      </p:pic>
      <p:pic>
        <p:nvPicPr>
          <p:cNvPr id="3" name="图片 2" descr="/Users/xwx/Desktop/图层 2.png图层 2"/>
          <p:cNvPicPr>
            <a:picLocks noChangeAspect="1"/>
          </p:cNvPicPr>
          <p:nvPr/>
        </p:nvPicPr>
        <p:blipFill>
          <a:blip r:embed="rId3"/>
          <a:srcRect/>
          <a:stretch>
            <a:fillRect/>
          </a:stretch>
        </p:blipFill>
        <p:spPr>
          <a:xfrm>
            <a:off x="11163300" y="339408"/>
            <a:ext cx="331470" cy="294640"/>
          </a:xfrm>
          <a:prstGeom prst="rect">
            <a:avLst/>
          </a:prstGeom>
        </p:spPr>
      </p:pic>
      <p:cxnSp>
        <p:nvCxnSpPr>
          <p:cNvPr id="6" name="直接连接符 5"/>
          <p:cNvCxnSpPr/>
          <p:nvPr/>
        </p:nvCxnSpPr>
        <p:spPr>
          <a:xfrm>
            <a:off x="11049000" y="360998"/>
            <a:ext cx="0" cy="2514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p:pic>
        <p:nvPicPr>
          <p:cNvPr id="29" name="图片 28" descr="583f8430db04c_看图王(1)"/>
          <p:cNvPicPr>
            <a:picLocks noChangeAspect="1"/>
          </p:cNvPicPr>
          <p:nvPr/>
        </p:nvPicPr>
        <p:blipFill>
          <a:blip r:embed="rId2"/>
          <a:srcRect b="35460"/>
          <a:stretch>
            <a:fillRect/>
          </a:stretch>
        </p:blipFill>
        <p:spPr>
          <a:xfrm>
            <a:off x="0" y="2528570"/>
            <a:ext cx="12191365" cy="2473325"/>
          </a:xfrm>
          <a:prstGeom prst="rect">
            <a:avLst/>
          </a:prstGeom>
        </p:spPr>
      </p:pic>
      <p:sp>
        <p:nvSpPr>
          <p:cNvPr id="19" name="文本框 18"/>
          <p:cNvSpPr txBox="1"/>
          <p:nvPr/>
        </p:nvSpPr>
        <p:spPr>
          <a:xfrm>
            <a:off x="2332355" y="3336925"/>
            <a:ext cx="7526655" cy="607695"/>
          </a:xfrm>
          <a:prstGeom prst="rect">
            <a:avLst/>
          </a:prstGeom>
          <a:noFill/>
        </p:spPr>
        <p:txBody>
          <a:bodyPr wrap="square" rtlCol="0">
            <a:spAutoFit/>
          </a:bodyPr>
          <a:p>
            <a:pPr algn="ctr">
              <a:lnSpc>
                <a:spcPct val="140000"/>
              </a:lnSpc>
            </a:pPr>
            <a:r>
              <a:rPr lang="en-US" altLang="zh-CN" sz="2400" b="1" dirty="0">
                <a:solidFill>
                  <a:schemeClr val="bg1"/>
                </a:solidFill>
              </a:rPr>
              <a:t>Part 1. </a:t>
            </a:r>
            <a:r>
              <a:rPr lang="zh-CN" altLang="en-US" sz="2400" b="1" dirty="0">
                <a:solidFill>
                  <a:schemeClr val="bg1"/>
                </a:solidFill>
              </a:rPr>
              <a:t>直播操作手册</a:t>
            </a:r>
            <a:endParaRPr lang="zh-CN" altLang="en-US" sz="2400" b="1" dirty="0">
              <a:solidFill>
                <a:schemeClr val="bg1"/>
              </a:solidFill>
            </a:endParaRPr>
          </a:p>
        </p:txBody>
      </p:sp>
      <p:pic>
        <p:nvPicPr>
          <p:cNvPr id="2" name="图片 1" descr="01"/>
          <p:cNvPicPr>
            <a:picLocks noChangeAspect="1"/>
          </p:cNvPicPr>
          <p:nvPr/>
        </p:nvPicPr>
        <p:blipFill>
          <a:blip r:embed="rId3"/>
          <a:stretch>
            <a:fillRect/>
          </a:stretch>
        </p:blipFill>
        <p:spPr>
          <a:xfrm>
            <a:off x="9277985" y="323850"/>
            <a:ext cx="1656715" cy="325755"/>
          </a:xfrm>
          <a:prstGeom prst="rect">
            <a:avLst/>
          </a:prstGeom>
        </p:spPr>
      </p:pic>
      <p:pic>
        <p:nvPicPr>
          <p:cNvPr id="18" name="图片 17" descr="图层 1"/>
          <p:cNvPicPr>
            <a:picLocks noChangeAspect="1"/>
          </p:cNvPicPr>
          <p:nvPr/>
        </p:nvPicPr>
        <p:blipFill>
          <a:blip r:embed="rId4"/>
          <a:stretch>
            <a:fillRect/>
          </a:stretch>
        </p:blipFill>
        <p:spPr>
          <a:xfrm>
            <a:off x="11163300" y="339408"/>
            <a:ext cx="331470" cy="294640"/>
          </a:xfrm>
          <a:prstGeom prst="rect">
            <a:avLst/>
          </a:prstGeom>
        </p:spPr>
      </p:pic>
      <p:cxnSp>
        <p:nvCxnSpPr>
          <p:cNvPr id="22" name="直接连接符 21"/>
          <p:cNvCxnSpPr/>
          <p:nvPr/>
        </p:nvCxnSpPr>
        <p:spPr>
          <a:xfrm>
            <a:off x="11049000" y="360998"/>
            <a:ext cx="0" cy="2514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p:pic>
        <p:nvPicPr>
          <p:cNvPr id="30" name="图片 29" descr="583f8430db04c_看图王(1)"/>
          <p:cNvPicPr>
            <a:picLocks noChangeAspect="1"/>
          </p:cNvPicPr>
          <p:nvPr/>
        </p:nvPicPr>
        <p:blipFill>
          <a:blip r:embed="rId2"/>
          <a:srcRect l="45997"/>
          <a:stretch>
            <a:fillRect/>
          </a:stretch>
        </p:blipFill>
        <p:spPr>
          <a:xfrm rot="5400000">
            <a:off x="6607175" y="1245870"/>
            <a:ext cx="6875145" cy="4375785"/>
          </a:xfrm>
          <a:prstGeom prst="rect">
            <a:avLst/>
          </a:prstGeom>
        </p:spPr>
      </p:pic>
      <p:sp>
        <p:nvSpPr>
          <p:cNvPr id="3" name="文本框 2"/>
          <p:cNvSpPr txBox="1"/>
          <p:nvPr/>
        </p:nvSpPr>
        <p:spPr>
          <a:xfrm>
            <a:off x="949325" y="332105"/>
            <a:ext cx="6078220" cy="607695"/>
          </a:xfrm>
          <a:prstGeom prst="rect">
            <a:avLst/>
          </a:prstGeom>
          <a:noFill/>
        </p:spPr>
        <p:txBody>
          <a:bodyPr wrap="square" rtlCol="0">
            <a:spAutoFit/>
          </a:bodyPr>
          <a:p>
            <a:pPr>
              <a:lnSpc>
                <a:spcPct val="140000"/>
              </a:lnSpc>
            </a:pPr>
            <a:r>
              <a:rPr lang="zh-CN" altLang="en-US" sz="2400" b="1" dirty="0">
                <a:solidFill>
                  <a:srgbClr val="92D050"/>
                </a:solidFill>
              </a:rPr>
              <a:t>义乌五金展在线平台直播操作手册</a:t>
            </a:r>
            <a:endParaRPr lang="zh-CN" altLang="en-US" sz="2400" b="1" dirty="0">
              <a:solidFill>
                <a:srgbClr val="92D050"/>
              </a:solidFill>
            </a:endParaRPr>
          </a:p>
        </p:txBody>
      </p:sp>
      <p:pic>
        <p:nvPicPr>
          <p:cNvPr id="2" name="图片 1" descr="/Users/xwx/Desktop/02.png02"/>
          <p:cNvPicPr>
            <a:picLocks noChangeAspect="1"/>
          </p:cNvPicPr>
          <p:nvPr/>
        </p:nvPicPr>
        <p:blipFill>
          <a:blip r:embed="rId3"/>
          <a:srcRect/>
          <a:stretch>
            <a:fillRect/>
          </a:stretch>
        </p:blipFill>
        <p:spPr>
          <a:xfrm>
            <a:off x="9277985" y="331788"/>
            <a:ext cx="1656715" cy="309880"/>
          </a:xfrm>
          <a:prstGeom prst="rect">
            <a:avLst/>
          </a:prstGeom>
        </p:spPr>
      </p:pic>
      <p:pic>
        <p:nvPicPr>
          <p:cNvPr id="6" name="图片 5" descr="/Users/xwx/Desktop/图层 2.png图层 2"/>
          <p:cNvPicPr>
            <a:picLocks noChangeAspect="1"/>
          </p:cNvPicPr>
          <p:nvPr/>
        </p:nvPicPr>
        <p:blipFill>
          <a:blip r:embed="rId4"/>
          <a:srcRect/>
          <a:stretch>
            <a:fillRect/>
          </a:stretch>
        </p:blipFill>
        <p:spPr>
          <a:xfrm>
            <a:off x="11163300" y="339408"/>
            <a:ext cx="331470" cy="294640"/>
          </a:xfrm>
          <a:prstGeom prst="rect">
            <a:avLst/>
          </a:prstGeom>
        </p:spPr>
      </p:pic>
      <p:cxnSp>
        <p:nvCxnSpPr>
          <p:cNvPr id="13" name="直接连接符 12"/>
          <p:cNvCxnSpPr/>
          <p:nvPr/>
        </p:nvCxnSpPr>
        <p:spPr>
          <a:xfrm>
            <a:off x="11049000" y="360998"/>
            <a:ext cx="0" cy="2514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5"/>
          <a:stretch>
            <a:fillRect/>
          </a:stretch>
        </p:blipFill>
        <p:spPr>
          <a:xfrm>
            <a:off x="2653030" y="1144270"/>
            <a:ext cx="2570480" cy="5571490"/>
          </a:xfrm>
          <a:prstGeom prst="rect">
            <a:avLst/>
          </a:prstGeom>
        </p:spPr>
      </p:pic>
      <p:grpSp>
        <p:nvGrpSpPr>
          <p:cNvPr id="15" name="组合 14"/>
          <p:cNvGrpSpPr/>
          <p:nvPr/>
        </p:nvGrpSpPr>
        <p:grpSpPr>
          <a:xfrm rot="0">
            <a:off x="2308225" y="939800"/>
            <a:ext cx="3259455" cy="5948045"/>
            <a:chOff x="10320" y="277"/>
            <a:chExt cx="5072" cy="9892"/>
          </a:xfrm>
        </p:grpSpPr>
        <p:sp>
          <p:nvSpPr>
            <p:cNvPr id="20" name="圆角矩形 19"/>
            <p:cNvSpPr/>
            <p:nvPr/>
          </p:nvSpPr>
          <p:spPr>
            <a:xfrm>
              <a:off x="10756" y="668"/>
              <a:ext cx="4200" cy="3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1" name="图片 20"/>
            <p:cNvPicPr/>
            <p:nvPr/>
          </p:nvPicPr>
          <p:blipFill>
            <a:blip r:embed="rId6">
              <a:extLst>
                <a:ext uri="{28A0092B-C50C-407E-A947-70E740481C1C}">
                  <a14:useLocalDpi xmlns:a14="http://schemas.microsoft.com/office/drawing/2010/main" val="0"/>
                </a:ext>
              </a:extLst>
            </a:blip>
            <a:stretch>
              <a:fillRect/>
            </a:stretch>
          </p:blipFill>
          <p:spPr>
            <a:xfrm>
              <a:off x="10320" y="277"/>
              <a:ext cx="5073" cy="9893"/>
            </a:xfrm>
            <a:prstGeom prst="rect">
              <a:avLst/>
            </a:prstGeom>
          </p:spPr>
        </p:pic>
        <p:pic>
          <p:nvPicPr>
            <p:cNvPr id="22" name="图片 21" descr="电池栏"/>
            <p:cNvPicPr>
              <a:picLocks noChangeAspect="1"/>
            </p:cNvPicPr>
            <p:nvPr/>
          </p:nvPicPr>
          <p:blipFill>
            <a:blip r:embed="rId7"/>
            <a:stretch>
              <a:fillRect/>
            </a:stretch>
          </p:blipFill>
          <p:spPr>
            <a:xfrm>
              <a:off x="10939" y="830"/>
              <a:ext cx="3881" cy="153"/>
            </a:xfrm>
            <a:prstGeom prst="rect">
              <a:avLst/>
            </a:prstGeom>
          </p:spPr>
        </p:pic>
      </p:grpSp>
      <p:sp>
        <p:nvSpPr>
          <p:cNvPr id="29" name="文本框 28"/>
          <p:cNvSpPr txBox="1"/>
          <p:nvPr/>
        </p:nvSpPr>
        <p:spPr>
          <a:xfrm>
            <a:off x="8181975" y="2187575"/>
            <a:ext cx="3724910" cy="922020"/>
          </a:xfrm>
          <a:prstGeom prst="rect">
            <a:avLst/>
          </a:prstGeom>
          <a:noFill/>
        </p:spPr>
        <p:txBody>
          <a:bodyPr wrap="square" rtlCol="0">
            <a:spAutoFit/>
          </a:bodyPr>
          <a:p>
            <a:pPr fontAlgn="auto">
              <a:lnSpc>
                <a:spcPct val="150000"/>
              </a:lnSpc>
            </a:pPr>
            <a:r>
              <a:rPr lang="zh-CN" altLang="en-US">
                <a:solidFill>
                  <a:schemeClr val="bg1"/>
                </a:solidFill>
                <a:latin typeface="微软雅黑" panose="020B0503020204020204" charset="-122"/>
                <a:ea typeface="微软雅黑" panose="020B0503020204020204" charset="-122"/>
              </a:rPr>
              <a:t>打开</a:t>
            </a:r>
            <a:r>
              <a:rPr lang="en-US" altLang="zh-CN">
                <a:solidFill>
                  <a:schemeClr val="bg1"/>
                </a:solidFill>
                <a:latin typeface="微软雅黑" panose="020B0503020204020204" charset="-122"/>
                <a:ea typeface="微软雅黑" panose="020B0503020204020204" charset="-122"/>
              </a:rPr>
              <a:t>”</a:t>
            </a:r>
            <a:r>
              <a:rPr lang="zh-CN" altLang="en-US">
                <a:solidFill>
                  <a:schemeClr val="bg1"/>
                </a:solidFill>
                <a:latin typeface="微软雅黑" panose="020B0503020204020204" charset="-122"/>
                <a:ea typeface="微软雅黑" panose="020B0503020204020204" charset="-122"/>
              </a:rPr>
              <a:t>义乌五金展在线平台</a:t>
            </a:r>
            <a:r>
              <a:rPr lang="en-US" altLang="zh-CN">
                <a:solidFill>
                  <a:schemeClr val="bg1"/>
                </a:solidFill>
                <a:latin typeface="微软雅黑" panose="020B0503020204020204" charset="-122"/>
                <a:ea typeface="微软雅黑" panose="020B0503020204020204" charset="-122"/>
              </a:rPr>
              <a:t>“</a:t>
            </a:r>
            <a:endParaRPr lang="en-US" altLang="zh-CN">
              <a:solidFill>
                <a:schemeClr val="bg1"/>
              </a:solidFill>
              <a:latin typeface="微软雅黑" panose="020B0503020204020204" charset="-122"/>
              <a:ea typeface="微软雅黑" panose="020B0503020204020204" charset="-122"/>
            </a:endParaRPr>
          </a:p>
          <a:p>
            <a:pPr fontAlgn="auto">
              <a:lnSpc>
                <a:spcPct val="150000"/>
              </a:lnSpc>
            </a:pPr>
            <a:r>
              <a:rPr lang="zh-CN" altLang="en-US">
                <a:solidFill>
                  <a:schemeClr val="bg1"/>
                </a:solidFill>
                <a:latin typeface="微软雅黑" panose="020B0503020204020204" charset="-122"/>
                <a:ea typeface="微软雅黑" panose="020B0503020204020204" charset="-122"/>
              </a:rPr>
              <a:t>点击参展商，进入参展商登录界面</a:t>
            </a:r>
            <a:endParaRPr lang="zh-CN" altLang="en-US">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p:pic>
        <p:nvPicPr>
          <p:cNvPr id="30" name="图片 29" descr="583f8430db04c_看图王(1)"/>
          <p:cNvPicPr>
            <a:picLocks noChangeAspect="1"/>
          </p:cNvPicPr>
          <p:nvPr/>
        </p:nvPicPr>
        <p:blipFill>
          <a:blip r:embed="rId2"/>
          <a:srcRect l="45997"/>
          <a:stretch>
            <a:fillRect/>
          </a:stretch>
        </p:blipFill>
        <p:spPr>
          <a:xfrm rot="5400000">
            <a:off x="6607175" y="1245870"/>
            <a:ext cx="6875145" cy="4375785"/>
          </a:xfrm>
          <a:prstGeom prst="rect">
            <a:avLst/>
          </a:prstGeom>
        </p:spPr>
      </p:pic>
      <p:sp>
        <p:nvSpPr>
          <p:cNvPr id="3" name="文本框 2"/>
          <p:cNvSpPr txBox="1"/>
          <p:nvPr/>
        </p:nvSpPr>
        <p:spPr>
          <a:xfrm>
            <a:off x="949325" y="332105"/>
            <a:ext cx="5993130" cy="607695"/>
          </a:xfrm>
          <a:prstGeom prst="rect">
            <a:avLst/>
          </a:prstGeom>
          <a:noFill/>
        </p:spPr>
        <p:txBody>
          <a:bodyPr wrap="square" rtlCol="0">
            <a:spAutoFit/>
          </a:bodyPr>
          <a:p>
            <a:pPr>
              <a:lnSpc>
                <a:spcPct val="140000"/>
              </a:lnSpc>
            </a:pPr>
            <a:r>
              <a:rPr lang="zh-CN" altLang="en-US" sz="2400" b="1" dirty="0">
                <a:solidFill>
                  <a:srgbClr val="92D050"/>
                </a:solidFill>
                <a:sym typeface="+mn-ea"/>
              </a:rPr>
              <a:t>义乌五金展在线平台直播操作手册</a:t>
            </a:r>
            <a:endParaRPr lang="zh-CN" altLang="en-US" sz="2400" b="1" dirty="0">
              <a:solidFill>
                <a:srgbClr val="92D050"/>
              </a:solidFill>
            </a:endParaRPr>
          </a:p>
        </p:txBody>
      </p:sp>
      <p:pic>
        <p:nvPicPr>
          <p:cNvPr id="2" name="图片 1" descr="/Users/xwx/Desktop/02.png02"/>
          <p:cNvPicPr>
            <a:picLocks noChangeAspect="1"/>
          </p:cNvPicPr>
          <p:nvPr/>
        </p:nvPicPr>
        <p:blipFill>
          <a:blip r:embed="rId3"/>
          <a:srcRect/>
          <a:stretch>
            <a:fillRect/>
          </a:stretch>
        </p:blipFill>
        <p:spPr>
          <a:xfrm>
            <a:off x="9277985" y="331788"/>
            <a:ext cx="1656715" cy="309880"/>
          </a:xfrm>
          <a:prstGeom prst="rect">
            <a:avLst/>
          </a:prstGeom>
        </p:spPr>
      </p:pic>
      <p:pic>
        <p:nvPicPr>
          <p:cNvPr id="6" name="图片 5" descr="/Users/xwx/Desktop/图层 2.png图层 2"/>
          <p:cNvPicPr>
            <a:picLocks noChangeAspect="1"/>
          </p:cNvPicPr>
          <p:nvPr/>
        </p:nvPicPr>
        <p:blipFill>
          <a:blip r:embed="rId4"/>
          <a:srcRect/>
          <a:stretch>
            <a:fillRect/>
          </a:stretch>
        </p:blipFill>
        <p:spPr>
          <a:xfrm>
            <a:off x="11163300" y="339408"/>
            <a:ext cx="331470" cy="294640"/>
          </a:xfrm>
          <a:prstGeom prst="rect">
            <a:avLst/>
          </a:prstGeom>
        </p:spPr>
      </p:pic>
      <p:cxnSp>
        <p:nvCxnSpPr>
          <p:cNvPr id="13" name="直接连接符 12"/>
          <p:cNvCxnSpPr/>
          <p:nvPr/>
        </p:nvCxnSpPr>
        <p:spPr>
          <a:xfrm>
            <a:off x="11049000" y="360998"/>
            <a:ext cx="0" cy="2514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5"/>
          <a:stretch>
            <a:fillRect/>
          </a:stretch>
        </p:blipFill>
        <p:spPr>
          <a:xfrm>
            <a:off x="2567305" y="965835"/>
            <a:ext cx="2641600" cy="5725795"/>
          </a:xfrm>
          <a:prstGeom prst="rect">
            <a:avLst/>
          </a:prstGeom>
        </p:spPr>
      </p:pic>
      <p:grpSp>
        <p:nvGrpSpPr>
          <p:cNvPr id="10" name="组合 9"/>
          <p:cNvGrpSpPr/>
          <p:nvPr/>
        </p:nvGrpSpPr>
        <p:grpSpPr>
          <a:xfrm rot="0">
            <a:off x="2257425" y="909320"/>
            <a:ext cx="3259455" cy="5948045"/>
            <a:chOff x="10320" y="277"/>
            <a:chExt cx="5072" cy="9892"/>
          </a:xfrm>
        </p:grpSpPr>
        <p:sp>
          <p:nvSpPr>
            <p:cNvPr id="11" name="圆角矩形 10"/>
            <p:cNvSpPr/>
            <p:nvPr/>
          </p:nvSpPr>
          <p:spPr>
            <a:xfrm>
              <a:off x="10756" y="668"/>
              <a:ext cx="4200" cy="3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p:cNvPicPr/>
            <p:nvPr/>
          </p:nvPicPr>
          <p:blipFill>
            <a:blip r:embed="rId6">
              <a:extLst>
                <a:ext uri="{28A0092B-C50C-407E-A947-70E740481C1C}">
                  <a14:useLocalDpi xmlns:a14="http://schemas.microsoft.com/office/drawing/2010/main" val="0"/>
                </a:ext>
              </a:extLst>
            </a:blip>
            <a:stretch>
              <a:fillRect/>
            </a:stretch>
          </p:blipFill>
          <p:spPr>
            <a:xfrm>
              <a:off x="10320" y="277"/>
              <a:ext cx="5073" cy="9893"/>
            </a:xfrm>
            <a:prstGeom prst="rect">
              <a:avLst/>
            </a:prstGeom>
          </p:spPr>
        </p:pic>
        <p:pic>
          <p:nvPicPr>
            <p:cNvPr id="16" name="图片 15" descr="电池栏"/>
            <p:cNvPicPr>
              <a:picLocks noChangeAspect="1"/>
            </p:cNvPicPr>
            <p:nvPr/>
          </p:nvPicPr>
          <p:blipFill>
            <a:blip r:embed="rId7"/>
            <a:stretch>
              <a:fillRect/>
            </a:stretch>
          </p:blipFill>
          <p:spPr>
            <a:xfrm>
              <a:off x="10939" y="830"/>
              <a:ext cx="3881" cy="153"/>
            </a:xfrm>
            <a:prstGeom prst="rect">
              <a:avLst/>
            </a:prstGeom>
          </p:spPr>
        </p:pic>
      </p:grpSp>
      <p:sp>
        <p:nvSpPr>
          <p:cNvPr id="29" name="文本框 28"/>
          <p:cNvSpPr txBox="1"/>
          <p:nvPr/>
        </p:nvSpPr>
        <p:spPr>
          <a:xfrm>
            <a:off x="8181975" y="2187575"/>
            <a:ext cx="3724910" cy="922020"/>
          </a:xfrm>
          <a:prstGeom prst="rect">
            <a:avLst/>
          </a:prstGeom>
          <a:noFill/>
        </p:spPr>
        <p:txBody>
          <a:bodyPr wrap="square" rtlCol="0">
            <a:spAutoFit/>
          </a:bodyPr>
          <a:p>
            <a:pPr fontAlgn="auto">
              <a:lnSpc>
                <a:spcPct val="150000"/>
              </a:lnSpc>
            </a:pPr>
            <a:r>
              <a:rPr lang="zh-CN" altLang="en-US">
                <a:solidFill>
                  <a:schemeClr val="bg1"/>
                </a:solidFill>
                <a:latin typeface="微软雅黑" panose="020B0503020204020204" charset="-122"/>
                <a:ea typeface="微软雅黑" panose="020B0503020204020204" charset="-122"/>
              </a:rPr>
              <a:t>输入展商账号、密码，验证码，登录进入展商后台</a:t>
            </a:r>
            <a:endParaRPr lang="zh-CN" altLang="en-US">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p:pic>
        <p:nvPicPr>
          <p:cNvPr id="30" name="图片 29" descr="583f8430db04c_看图王(1)"/>
          <p:cNvPicPr>
            <a:picLocks noChangeAspect="1"/>
          </p:cNvPicPr>
          <p:nvPr/>
        </p:nvPicPr>
        <p:blipFill>
          <a:blip r:embed="rId2"/>
          <a:srcRect l="45997"/>
          <a:stretch>
            <a:fillRect/>
          </a:stretch>
        </p:blipFill>
        <p:spPr>
          <a:xfrm rot="5400000">
            <a:off x="6607175" y="1245870"/>
            <a:ext cx="6875145" cy="4375785"/>
          </a:xfrm>
          <a:prstGeom prst="rect">
            <a:avLst/>
          </a:prstGeom>
        </p:spPr>
      </p:pic>
      <p:sp>
        <p:nvSpPr>
          <p:cNvPr id="3" name="文本框 2"/>
          <p:cNvSpPr txBox="1"/>
          <p:nvPr/>
        </p:nvSpPr>
        <p:spPr>
          <a:xfrm>
            <a:off x="949325" y="332105"/>
            <a:ext cx="6402070" cy="607695"/>
          </a:xfrm>
          <a:prstGeom prst="rect">
            <a:avLst/>
          </a:prstGeom>
          <a:noFill/>
        </p:spPr>
        <p:txBody>
          <a:bodyPr wrap="square" rtlCol="0">
            <a:spAutoFit/>
          </a:bodyPr>
          <a:p>
            <a:pPr>
              <a:lnSpc>
                <a:spcPct val="140000"/>
              </a:lnSpc>
            </a:pPr>
            <a:r>
              <a:rPr lang="zh-CN" altLang="en-US" sz="2400" b="1" dirty="0">
                <a:solidFill>
                  <a:srgbClr val="92D050"/>
                </a:solidFill>
                <a:sym typeface="+mn-ea"/>
              </a:rPr>
              <a:t>义乌五金展在线平台直播操作手册</a:t>
            </a:r>
            <a:endParaRPr lang="zh-CN" altLang="en-US" sz="2400" b="1" dirty="0">
              <a:solidFill>
                <a:srgbClr val="92D050"/>
              </a:solidFill>
            </a:endParaRPr>
          </a:p>
        </p:txBody>
      </p:sp>
      <p:pic>
        <p:nvPicPr>
          <p:cNvPr id="2" name="图片 1" descr="/Users/xwx/Desktop/02.png02"/>
          <p:cNvPicPr>
            <a:picLocks noChangeAspect="1"/>
          </p:cNvPicPr>
          <p:nvPr/>
        </p:nvPicPr>
        <p:blipFill>
          <a:blip r:embed="rId3"/>
          <a:srcRect/>
          <a:stretch>
            <a:fillRect/>
          </a:stretch>
        </p:blipFill>
        <p:spPr>
          <a:xfrm>
            <a:off x="9277985" y="331788"/>
            <a:ext cx="1656715" cy="309880"/>
          </a:xfrm>
          <a:prstGeom prst="rect">
            <a:avLst/>
          </a:prstGeom>
        </p:spPr>
      </p:pic>
      <p:pic>
        <p:nvPicPr>
          <p:cNvPr id="6" name="图片 5" descr="/Users/xwx/Desktop/图层 2.png图层 2"/>
          <p:cNvPicPr>
            <a:picLocks noChangeAspect="1"/>
          </p:cNvPicPr>
          <p:nvPr/>
        </p:nvPicPr>
        <p:blipFill>
          <a:blip r:embed="rId4"/>
          <a:srcRect/>
          <a:stretch>
            <a:fillRect/>
          </a:stretch>
        </p:blipFill>
        <p:spPr>
          <a:xfrm>
            <a:off x="11163300" y="339408"/>
            <a:ext cx="331470" cy="294640"/>
          </a:xfrm>
          <a:prstGeom prst="rect">
            <a:avLst/>
          </a:prstGeom>
        </p:spPr>
      </p:pic>
      <p:cxnSp>
        <p:nvCxnSpPr>
          <p:cNvPr id="13" name="直接连接符 12"/>
          <p:cNvCxnSpPr/>
          <p:nvPr/>
        </p:nvCxnSpPr>
        <p:spPr>
          <a:xfrm>
            <a:off x="11049000" y="360998"/>
            <a:ext cx="0" cy="2514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5"/>
          <a:stretch>
            <a:fillRect/>
          </a:stretch>
        </p:blipFill>
        <p:spPr>
          <a:xfrm>
            <a:off x="2733675" y="1151255"/>
            <a:ext cx="2354580" cy="5103495"/>
          </a:xfrm>
          <a:prstGeom prst="rect">
            <a:avLst/>
          </a:prstGeom>
        </p:spPr>
      </p:pic>
      <p:grpSp>
        <p:nvGrpSpPr>
          <p:cNvPr id="7" name="组合 6"/>
          <p:cNvGrpSpPr/>
          <p:nvPr/>
        </p:nvGrpSpPr>
        <p:grpSpPr>
          <a:xfrm rot="0">
            <a:off x="2280920" y="798830"/>
            <a:ext cx="3259455" cy="5948045"/>
            <a:chOff x="10320" y="277"/>
            <a:chExt cx="5072" cy="9892"/>
          </a:xfrm>
        </p:grpSpPr>
        <p:sp>
          <p:nvSpPr>
            <p:cNvPr id="8" name="圆角矩形 7"/>
            <p:cNvSpPr/>
            <p:nvPr/>
          </p:nvSpPr>
          <p:spPr>
            <a:xfrm>
              <a:off x="10756" y="668"/>
              <a:ext cx="4200" cy="3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9" name="图片 8"/>
            <p:cNvPicPr/>
            <p:nvPr/>
          </p:nvPicPr>
          <p:blipFill>
            <a:blip r:embed="rId6">
              <a:extLst>
                <a:ext uri="{28A0092B-C50C-407E-A947-70E740481C1C}">
                  <a14:useLocalDpi xmlns:a14="http://schemas.microsoft.com/office/drawing/2010/main" val="0"/>
                </a:ext>
              </a:extLst>
            </a:blip>
            <a:stretch>
              <a:fillRect/>
            </a:stretch>
          </p:blipFill>
          <p:spPr>
            <a:xfrm>
              <a:off x="10320" y="277"/>
              <a:ext cx="5073" cy="9893"/>
            </a:xfrm>
            <a:prstGeom prst="rect">
              <a:avLst/>
            </a:prstGeom>
          </p:spPr>
        </p:pic>
        <p:pic>
          <p:nvPicPr>
            <p:cNvPr id="12" name="图片 11" descr="电池栏"/>
            <p:cNvPicPr>
              <a:picLocks noChangeAspect="1"/>
            </p:cNvPicPr>
            <p:nvPr/>
          </p:nvPicPr>
          <p:blipFill>
            <a:blip r:embed="rId7"/>
            <a:stretch>
              <a:fillRect/>
            </a:stretch>
          </p:blipFill>
          <p:spPr>
            <a:xfrm>
              <a:off x="10939" y="830"/>
              <a:ext cx="3881" cy="153"/>
            </a:xfrm>
            <a:prstGeom prst="rect">
              <a:avLst/>
            </a:prstGeom>
          </p:spPr>
        </p:pic>
      </p:grpSp>
      <p:sp>
        <p:nvSpPr>
          <p:cNvPr id="29" name="文本框 28"/>
          <p:cNvSpPr txBox="1"/>
          <p:nvPr/>
        </p:nvSpPr>
        <p:spPr>
          <a:xfrm>
            <a:off x="8181975" y="2187575"/>
            <a:ext cx="3724910" cy="922020"/>
          </a:xfrm>
          <a:prstGeom prst="rect">
            <a:avLst/>
          </a:prstGeom>
          <a:noFill/>
        </p:spPr>
        <p:txBody>
          <a:bodyPr wrap="square" rtlCol="0">
            <a:spAutoFit/>
          </a:bodyPr>
          <a:p>
            <a:pPr fontAlgn="auto">
              <a:lnSpc>
                <a:spcPct val="150000"/>
              </a:lnSpc>
            </a:pPr>
            <a:r>
              <a:rPr lang="zh-CN" altLang="en-US">
                <a:solidFill>
                  <a:schemeClr val="bg1"/>
                </a:solidFill>
                <a:latin typeface="微软雅黑" panose="020B0503020204020204" charset="-122"/>
                <a:ea typeface="微软雅黑" panose="020B0503020204020204" charset="-122"/>
              </a:rPr>
              <a:t>点击上方</a:t>
            </a:r>
            <a:r>
              <a:rPr lang="en-US" altLang="zh-CN">
                <a:solidFill>
                  <a:schemeClr val="bg1"/>
                </a:solidFill>
                <a:latin typeface="微软雅黑" panose="020B0503020204020204" charset="-122"/>
                <a:ea typeface="微软雅黑" panose="020B0503020204020204" charset="-122"/>
              </a:rPr>
              <a:t>“</a:t>
            </a:r>
            <a:r>
              <a:rPr lang="zh-CN" altLang="en-US">
                <a:solidFill>
                  <a:schemeClr val="bg1"/>
                </a:solidFill>
                <a:latin typeface="微软雅黑" panose="020B0503020204020204" charset="-122"/>
                <a:ea typeface="微软雅黑" panose="020B0503020204020204" charset="-122"/>
              </a:rPr>
              <a:t>我的直播</a:t>
            </a:r>
            <a:r>
              <a:rPr lang="en-US" altLang="zh-CN">
                <a:solidFill>
                  <a:schemeClr val="bg1"/>
                </a:solidFill>
                <a:latin typeface="微软雅黑" panose="020B0503020204020204" charset="-122"/>
                <a:ea typeface="微软雅黑" panose="020B0503020204020204" charset="-122"/>
              </a:rPr>
              <a:t>”</a:t>
            </a:r>
            <a:r>
              <a:rPr lang="zh-CN" altLang="en-US">
                <a:solidFill>
                  <a:schemeClr val="bg1"/>
                </a:solidFill>
                <a:latin typeface="微软雅黑" panose="020B0503020204020204" charset="-122"/>
                <a:ea typeface="微软雅黑" panose="020B0503020204020204" charset="-122"/>
              </a:rPr>
              <a:t>，进入发起直播的页面</a:t>
            </a:r>
            <a:endParaRPr lang="zh-CN" altLang="en-US">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p:pic>
        <p:nvPicPr>
          <p:cNvPr id="30" name="图片 29" descr="583f8430db04c_看图王(1)"/>
          <p:cNvPicPr>
            <a:picLocks noChangeAspect="1"/>
          </p:cNvPicPr>
          <p:nvPr/>
        </p:nvPicPr>
        <p:blipFill>
          <a:blip r:embed="rId2"/>
          <a:srcRect l="45997"/>
          <a:stretch>
            <a:fillRect/>
          </a:stretch>
        </p:blipFill>
        <p:spPr>
          <a:xfrm rot="5400000">
            <a:off x="6607175" y="1245870"/>
            <a:ext cx="6875145" cy="4375785"/>
          </a:xfrm>
          <a:prstGeom prst="rect">
            <a:avLst/>
          </a:prstGeom>
        </p:spPr>
      </p:pic>
      <p:sp>
        <p:nvSpPr>
          <p:cNvPr id="3" name="文本框 2"/>
          <p:cNvSpPr txBox="1"/>
          <p:nvPr/>
        </p:nvSpPr>
        <p:spPr>
          <a:xfrm>
            <a:off x="949960" y="309245"/>
            <a:ext cx="5965190" cy="607695"/>
          </a:xfrm>
          <a:prstGeom prst="rect">
            <a:avLst/>
          </a:prstGeom>
          <a:noFill/>
        </p:spPr>
        <p:txBody>
          <a:bodyPr wrap="square" rtlCol="0">
            <a:spAutoFit/>
          </a:bodyPr>
          <a:p>
            <a:pPr>
              <a:lnSpc>
                <a:spcPct val="140000"/>
              </a:lnSpc>
            </a:pPr>
            <a:r>
              <a:rPr lang="zh-CN" altLang="en-US" sz="2400" b="1" dirty="0">
                <a:solidFill>
                  <a:srgbClr val="92D050"/>
                </a:solidFill>
                <a:sym typeface="+mn-ea"/>
              </a:rPr>
              <a:t>义乌五金展在线平台直播操作手册</a:t>
            </a:r>
            <a:endParaRPr lang="zh-CN" altLang="en-US" sz="2400" b="1" dirty="0">
              <a:solidFill>
                <a:srgbClr val="92D050"/>
              </a:solidFill>
            </a:endParaRPr>
          </a:p>
        </p:txBody>
      </p:sp>
      <p:pic>
        <p:nvPicPr>
          <p:cNvPr id="2" name="图片 1" descr="/Users/xwx/Desktop/02.png02"/>
          <p:cNvPicPr>
            <a:picLocks noChangeAspect="1"/>
          </p:cNvPicPr>
          <p:nvPr/>
        </p:nvPicPr>
        <p:blipFill>
          <a:blip r:embed="rId3"/>
          <a:srcRect/>
          <a:stretch>
            <a:fillRect/>
          </a:stretch>
        </p:blipFill>
        <p:spPr>
          <a:xfrm>
            <a:off x="9277985" y="331788"/>
            <a:ext cx="1656715" cy="309880"/>
          </a:xfrm>
          <a:prstGeom prst="rect">
            <a:avLst/>
          </a:prstGeom>
        </p:spPr>
      </p:pic>
      <p:pic>
        <p:nvPicPr>
          <p:cNvPr id="6" name="图片 5" descr="/Users/xwx/Desktop/图层 2.png图层 2"/>
          <p:cNvPicPr>
            <a:picLocks noChangeAspect="1"/>
          </p:cNvPicPr>
          <p:nvPr/>
        </p:nvPicPr>
        <p:blipFill>
          <a:blip r:embed="rId4"/>
          <a:srcRect/>
          <a:stretch>
            <a:fillRect/>
          </a:stretch>
        </p:blipFill>
        <p:spPr>
          <a:xfrm>
            <a:off x="11163300" y="339408"/>
            <a:ext cx="331470" cy="294640"/>
          </a:xfrm>
          <a:prstGeom prst="rect">
            <a:avLst/>
          </a:prstGeom>
        </p:spPr>
      </p:pic>
      <p:cxnSp>
        <p:nvCxnSpPr>
          <p:cNvPr id="13" name="直接连接符 12"/>
          <p:cNvCxnSpPr/>
          <p:nvPr/>
        </p:nvCxnSpPr>
        <p:spPr>
          <a:xfrm>
            <a:off x="11049000" y="360998"/>
            <a:ext cx="0" cy="2514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5"/>
          <a:stretch>
            <a:fillRect/>
          </a:stretch>
        </p:blipFill>
        <p:spPr>
          <a:xfrm>
            <a:off x="2758440" y="1235710"/>
            <a:ext cx="2360295" cy="5116830"/>
          </a:xfrm>
          <a:prstGeom prst="rect">
            <a:avLst/>
          </a:prstGeom>
        </p:spPr>
      </p:pic>
      <p:grpSp>
        <p:nvGrpSpPr>
          <p:cNvPr id="10" name="组合 9"/>
          <p:cNvGrpSpPr/>
          <p:nvPr/>
        </p:nvGrpSpPr>
        <p:grpSpPr>
          <a:xfrm rot="0">
            <a:off x="2308860" y="909320"/>
            <a:ext cx="3259455" cy="5948045"/>
            <a:chOff x="10320" y="277"/>
            <a:chExt cx="5072" cy="9892"/>
          </a:xfrm>
        </p:grpSpPr>
        <p:sp>
          <p:nvSpPr>
            <p:cNvPr id="11" name="圆角矩形 10"/>
            <p:cNvSpPr/>
            <p:nvPr/>
          </p:nvSpPr>
          <p:spPr>
            <a:xfrm>
              <a:off x="10756" y="668"/>
              <a:ext cx="4200" cy="3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p:cNvPicPr/>
            <p:nvPr/>
          </p:nvPicPr>
          <p:blipFill>
            <a:blip r:embed="rId6">
              <a:extLst>
                <a:ext uri="{28A0092B-C50C-407E-A947-70E740481C1C}">
                  <a14:useLocalDpi xmlns:a14="http://schemas.microsoft.com/office/drawing/2010/main" val="0"/>
                </a:ext>
              </a:extLst>
            </a:blip>
            <a:stretch>
              <a:fillRect/>
            </a:stretch>
          </p:blipFill>
          <p:spPr>
            <a:xfrm>
              <a:off x="10320" y="277"/>
              <a:ext cx="5073" cy="9893"/>
            </a:xfrm>
            <a:prstGeom prst="rect">
              <a:avLst/>
            </a:prstGeom>
          </p:spPr>
        </p:pic>
        <p:pic>
          <p:nvPicPr>
            <p:cNvPr id="16" name="图片 15" descr="电池栏"/>
            <p:cNvPicPr>
              <a:picLocks noChangeAspect="1"/>
            </p:cNvPicPr>
            <p:nvPr/>
          </p:nvPicPr>
          <p:blipFill>
            <a:blip r:embed="rId7"/>
            <a:stretch>
              <a:fillRect/>
            </a:stretch>
          </p:blipFill>
          <p:spPr>
            <a:xfrm>
              <a:off x="10939" y="830"/>
              <a:ext cx="3881" cy="153"/>
            </a:xfrm>
            <a:prstGeom prst="rect">
              <a:avLst/>
            </a:prstGeom>
          </p:spPr>
        </p:pic>
      </p:grpSp>
      <p:sp>
        <p:nvSpPr>
          <p:cNvPr id="29" name="文本框 28"/>
          <p:cNvSpPr txBox="1"/>
          <p:nvPr/>
        </p:nvSpPr>
        <p:spPr>
          <a:xfrm>
            <a:off x="8181975" y="2187575"/>
            <a:ext cx="3724910" cy="922020"/>
          </a:xfrm>
          <a:prstGeom prst="rect">
            <a:avLst/>
          </a:prstGeom>
          <a:noFill/>
        </p:spPr>
        <p:txBody>
          <a:bodyPr wrap="square" rtlCol="0">
            <a:spAutoFit/>
          </a:bodyPr>
          <a:p>
            <a:pPr fontAlgn="auto">
              <a:lnSpc>
                <a:spcPct val="150000"/>
              </a:lnSpc>
            </a:pPr>
            <a:r>
              <a:rPr lang="zh-CN" altLang="en-US">
                <a:solidFill>
                  <a:schemeClr val="bg1"/>
                </a:solidFill>
                <a:latin typeface="微软雅黑" panose="020B0503020204020204" charset="-122"/>
                <a:ea typeface="微软雅黑" panose="020B0503020204020204" charset="-122"/>
              </a:rPr>
              <a:t>点击上方</a:t>
            </a:r>
            <a:r>
              <a:rPr lang="en-US" altLang="zh-CN">
                <a:solidFill>
                  <a:schemeClr val="bg1"/>
                </a:solidFill>
                <a:latin typeface="微软雅黑" panose="020B0503020204020204" charset="-122"/>
                <a:ea typeface="微软雅黑" panose="020B0503020204020204" charset="-122"/>
              </a:rPr>
              <a:t>“</a:t>
            </a:r>
            <a:r>
              <a:rPr lang="zh-CN" altLang="en-US">
                <a:solidFill>
                  <a:schemeClr val="bg1"/>
                </a:solidFill>
                <a:latin typeface="微软雅黑" panose="020B0503020204020204" charset="-122"/>
                <a:ea typeface="微软雅黑" panose="020B0503020204020204" charset="-122"/>
              </a:rPr>
              <a:t>发布直播</a:t>
            </a:r>
            <a:r>
              <a:rPr lang="en-US" altLang="zh-CN">
                <a:solidFill>
                  <a:schemeClr val="bg1"/>
                </a:solidFill>
                <a:latin typeface="微软雅黑" panose="020B0503020204020204" charset="-122"/>
                <a:ea typeface="微软雅黑" panose="020B0503020204020204" charset="-122"/>
              </a:rPr>
              <a:t>”</a:t>
            </a:r>
            <a:r>
              <a:rPr lang="zh-CN" altLang="en-US">
                <a:solidFill>
                  <a:schemeClr val="bg1"/>
                </a:solidFill>
                <a:latin typeface="微软雅黑" panose="020B0503020204020204" charset="-122"/>
                <a:ea typeface="微软雅黑" panose="020B0503020204020204" charset="-122"/>
              </a:rPr>
              <a:t>，进入直播编辑页面</a:t>
            </a:r>
            <a:endParaRPr lang="zh-CN" altLang="en-US">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p:pic>
        <p:nvPicPr>
          <p:cNvPr id="30" name="图片 29" descr="583f8430db04c_看图王(1)"/>
          <p:cNvPicPr>
            <a:picLocks noChangeAspect="1"/>
          </p:cNvPicPr>
          <p:nvPr/>
        </p:nvPicPr>
        <p:blipFill>
          <a:blip r:embed="rId2"/>
          <a:srcRect l="45997"/>
          <a:stretch>
            <a:fillRect/>
          </a:stretch>
        </p:blipFill>
        <p:spPr>
          <a:xfrm rot="5400000">
            <a:off x="6607175" y="1245870"/>
            <a:ext cx="6875145" cy="4375785"/>
          </a:xfrm>
          <a:prstGeom prst="rect">
            <a:avLst/>
          </a:prstGeom>
        </p:spPr>
      </p:pic>
      <p:sp>
        <p:nvSpPr>
          <p:cNvPr id="3" name="文本框 2"/>
          <p:cNvSpPr txBox="1"/>
          <p:nvPr/>
        </p:nvSpPr>
        <p:spPr>
          <a:xfrm>
            <a:off x="947420" y="339725"/>
            <a:ext cx="5993130" cy="607695"/>
          </a:xfrm>
          <a:prstGeom prst="rect">
            <a:avLst/>
          </a:prstGeom>
          <a:noFill/>
        </p:spPr>
        <p:txBody>
          <a:bodyPr wrap="square" rtlCol="0">
            <a:spAutoFit/>
          </a:bodyPr>
          <a:p>
            <a:pPr>
              <a:lnSpc>
                <a:spcPct val="140000"/>
              </a:lnSpc>
            </a:pPr>
            <a:r>
              <a:rPr lang="zh-CN" altLang="en-US" sz="2400" b="1" dirty="0">
                <a:solidFill>
                  <a:srgbClr val="92D050"/>
                </a:solidFill>
                <a:sym typeface="+mn-ea"/>
              </a:rPr>
              <a:t>义乌五金展在线平台直播操作手册</a:t>
            </a:r>
            <a:endParaRPr lang="zh-CN" altLang="en-US" sz="2400" b="1" dirty="0">
              <a:solidFill>
                <a:srgbClr val="92D050"/>
              </a:solidFill>
            </a:endParaRPr>
          </a:p>
        </p:txBody>
      </p:sp>
      <p:pic>
        <p:nvPicPr>
          <p:cNvPr id="2" name="图片 1" descr="/Users/xwx/Desktop/02.png02"/>
          <p:cNvPicPr>
            <a:picLocks noChangeAspect="1"/>
          </p:cNvPicPr>
          <p:nvPr/>
        </p:nvPicPr>
        <p:blipFill>
          <a:blip r:embed="rId3"/>
          <a:srcRect/>
          <a:stretch>
            <a:fillRect/>
          </a:stretch>
        </p:blipFill>
        <p:spPr>
          <a:xfrm>
            <a:off x="9277985" y="331788"/>
            <a:ext cx="1656715" cy="309880"/>
          </a:xfrm>
          <a:prstGeom prst="rect">
            <a:avLst/>
          </a:prstGeom>
        </p:spPr>
      </p:pic>
      <p:pic>
        <p:nvPicPr>
          <p:cNvPr id="6" name="图片 5" descr="/Users/xwx/Desktop/图层 2.png图层 2"/>
          <p:cNvPicPr>
            <a:picLocks noChangeAspect="1"/>
          </p:cNvPicPr>
          <p:nvPr/>
        </p:nvPicPr>
        <p:blipFill>
          <a:blip r:embed="rId4"/>
          <a:srcRect/>
          <a:stretch>
            <a:fillRect/>
          </a:stretch>
        </p:blipFill>
        <p:spPr>
          <a:xfrm>
            <a:off x="11163300" y="339408"/>
            <a:ext cx="331470" cy="294640"/>
          </a:xfrm>
          <a:prstGeom prst="rect">
            <a:avLst/>
          </a:prstGeom>
        </p:spPr>
      </p:pic>
      <p:cxnSp>
        <p:nvCxnSpPr>
          <p:cNvPr id="13" name="直接连接符 12"/>
          <p:cNvCxnSpPr/>
          <p:nvPr/>
        </p:nvCxnSpPr>
        <p:spPr>
          <a:xfrm>
            <a:off x="11049000" y="360998"/>
            <a:ext cx="0" cy="2514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5"/>
          <a:stretch>
            <a:fillRect/>
          </a:stretch>
        </p:blipFill>
        <p:spPr>
          <a:xfrm>
            <a:off x="2621280" y="1105535"/>
            <a:ext cx="2521585" cy="5466080"/>
          </a:xfrm>
          <a:prstGeom prst="rect">
            <a:avLst/>
          </a:prstGeom>
        </p:spPr>
      </p:pic>
      <p:grpSp>
        <p:nvGrpSpPr>
          <p:cNvPr id="10" name="组合 9"/>
          <p:cNvGrpSpPr/>
          <p:nvPr/>
        </p:nvGrpSpPr>
        <p:grpSpPr>
          <a:xfrm rot="0">
            <a:off x="2284095" y="895350"/>
            <a:ext cx="3195320" cy="5948045"/>
            <a:chOff x="10320" y="277"/>
            <a:chExt cx="5072" cy="9892"/>
          </a:xfrm>
        </p:grpSpPr>
        <p:sp>
          <p:nvSpPr>
            <p:cNvPr id="11" name="圆角矩形 10"/>
            <p:cNvSpPr/>
            <p:nvPr/>
          </p:nvSpPr>
          <p:spPr>
            <a:xfrm>
              <a:off x="10756" y="668"/>
              <a:ext cx="4200" cy="3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p:cNvPicPr/>
            <p:nvPr/>
          </p:nvPicPr>
          <p:blipFill>
            <a:blip r:embed="rId6">
              <a:extLst>
                <a:ext uri="{28A0092B-C50C-407E-A947-70E740481C1C}">
                  <a14:useLocalDpi xmlns:a14="http://schemas.microsoft.com/office/drawing/2010/main" val="0"/>
                </a:ext>
              </a:extLst>
            </a:blip>
            <a:stretch>
              <a:fillRect/>
            </a:stretch>
          </p:blipFill>
          <p:spPr>
            <a:xfrm>
              <a:off x="10320" y="277"/>
              <a:ext cx="5073" cy="9893"/>
            </a:xfrm>
            <a:prstGeom prst="rect">
              <a:avLst/>
            </a:prstGeom>
          </p:spPr>
        </p:pic>
        <p:pic>
          <p:nvPicPr>
            <p:cNvPr id="16" name="图片 15" descr="电池栏"/>
            <p:cNvPicPr>
              <a:picLocks noChangeAspect="1"/>
            </p:cNvPicPr>
            <p:nvPr/>
          </p:nvPicPr>
          <p:blipFill>
            <a:blip r:embed="rId7"/>
            <a:stretch>
              <a:fillRect/>
            </a:stretch>
          </p:blipFill>
          <p:spPr>
            <a:xfrm>
              <a:off x="10939" y="830"/>
              <a:ext cx="3881" cy="153"/>
            </a:xfrm>
            <a:prstGeom prst="rect">
              <a:avLst/>
            </a:prstGeom>
          </p:spPr>
        </p:pic>
      </p:grpSp>
      <p:sp>
        <p:nvSpPr>
          <p:cNvPr id="29" name="文本框 28"/>
          <p:cNvSpPr txBox="1"/>
          <p:nvPr/>
        </p:nvSpPr>
        <p:spPr>
          <a:xfrm>
            <a:off x="8181975" y="2187575"/>
            <a:ext cx="3724910" cy="3230245"/>
          </a:xfrm>
          <a:prstGeom prst="rect">
            <a:avLst/>
          </a:prstGeom>
          <a:noFill/>
        </p:spPr>
        <p:txBody>
          <a:bodyPr wrap="square" rtlCol="0">
            <a:spAutoFit/>
          </a:bodyPr>
          <a:p>
            <a:pPr fontAlgn="auto">
              <a:lnSpc>
                <a:spcPct val="150000"/>
              </a:lnSpc>
            </a:pPr>
            <a:r>
              <a:rPr lang="zh-CN" altLang="en-US">
                <a:solidFill>
                  <a:schemeClr val="bg1"/>
                </a:solidFill>
                <a:latin typeface="微软雅黑" panose="020B0503020204020204" charset="-122"/>
                <a:ea typeface="微软雅黑" panose="020B0503020204020204" charset="-122"/>
              </a:rPr>
              <a:t>填写</a:t>
            </a:r>
            <a:r>
              <a:rPr lang="en-US" altLang="zh-CN">
                <a:solidFill>
                  <a:schemeClr val="bg1"/>
                </a:solidFill>
                <a:latin typeface="微软雅黑" panose="020B0503020204020204" charset="-122"/>
                <a:ea typeface="微软雅黑" panose="020B0503020204020204" charset="-122"/>
              </a:rPr>
              <a:t>“</a:t>
            </a:r>
            <a:r>
              <a:rPr lang="zh-CN" altLang="en-US">
                <a:solidFill>
                  <a:schemeClr val="bg1"/>
                </a:solidFill>
                <a:latin typeface="微软雅黑" panose="020B0503020204020204" charset="-122"/>
                <a:ea typeface="微软雅黑" panose="020B0503020204020204" charset="-122"/>
              </a:rPr>
              <a:t>直播主题</a:t>
            </a:r>
            <a:r>
              <a:rPr lang="en-US" altLang="zh-CN">
                <a:solidFill>
                  <a:schemeClr val="bg1"/>
                </a:solidFill>
                <a:latin typeface="微软雅黑" panose="020B0503020204020204" charset="-122"/>
                <a:ea typeface="微软雅黑" panose="020B0503020204020204" charset="-122"/>
              </a:rPr>
              <a:t>”</a:t>
            </a:r>
            <a:r>
              <a:rPr lang="zh-CN" altLang="en-US">
                <a:solidFill>
                  <a:schemeClr val="bg1"/>
                </a:solidFill>
                <a:latin typeface="微软雅黑" panose="020B0503020204020204" charset="-122"/>
                <a:ea typeface="微软雅黑" panose="020B0503020204020204" charset="-122"/>
              </a:rPr>
              <a:t>，并添加封面，点击开始直播，即可开启专属直播间</a:t>
            </a:r>
            <a:endParaRPr lang="zh-CN" altLang="en-US">
              <a:solidFill>
                <a:schemeClr val="bg1"/>
              </a:solidFill>
              <a:latin typeface="微软雅黑" panose="020B0503020204020204" charset="-122"/>
              <a:ea typeface="微软雅黑" panose="020B0503020204020204" charset="-122"/>
            </a:endParaRPr>
          </a:p>
          <a:p>
            <a:pPr fontAlgn="auto">
              <a:lnSpc>
                <a:spcPct val="150000"/>
              </a:lnSpc>
            </a:pPr>
            <a:endParaRPr lang="zh-CN" altLang="en-US">
              <a:solidFill>
                <a:schemeClr val="bg1"/>
              </a:solidFill>
              <a:latin typeface="微软雅黑" panose="020B0503020204020204" charset="-122"/>
              <a:ea typeface="微软雅黑" panose="020B0503020204020204" charset="-122"/>
            </a:endParaRPr>
          </a:p>
          <a:p>
            <a:pPr fontAlgn="auto">
              <a:lnSpc>
                <a:spcPct val="150000"/>
              </a:lnSpc>
            </a:pPr>
            <a:r>
              <a:rPr lang="zh-CN" altLang="en-US" sz="1600">
                <a:solidFill>
                  <a:schemeClr val="bg1"/>
                </a:solidFill>
                <a:latin typeface="微软雅黑" panose="020B0503020204020204" charset="-122"/>
                <a:ea typeface="微软雅黑" panose="020B0503020204020204" charset="-122"/>
              </a:rPr>
              <a:t>注意：直播主题和封面会影响点击率，请在直播主题和封面中体现出企业或产品类别或产品亮点等比较吸引用户的信息</a:t>
            </a:r>
            <a:endParaRPr lang="zh-CN" altLang="en-US" sz="1600">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0000"/>
          </a:blip>
          <a:stretch>
            <a:fillRect/>
          </a:stretch>
        </a:blipFill>
        <a:effectLst/>
      </p:bgPr>
    </p:bg>
    <p:spTree>
      <p:nvGrpSpPr>
        <p:cNvPr id="1" name=""/>
        <p:cNvGrpSpPr/>
        <p:nvPr/>
      </p:nvGrpSpPr>
      <p:grpSpPr/>
      <p:pic>
        <p:nvPicPr>
          <p:cNvPr id="29" name="图片 28" descr="583f8430db04c_看图王(1)"/>
          <p:cNvPicPr>
            <a:picLocks noChangeAspect="1"/>
          </p:cNvPicPr>
          <p:nvPr/>
        </p:nvPicPr>
        <p:blipFill>
          <a:blip r:embed="rId2"/>
          <a:srcRect b="35460"/>
          <a:stretch>
            <a:fillRect/>
          </a:stretch>
        </p:blipFill>
        <p:spPr>
          <a:xfrm>
            <a:off x="0" y="2528570"/>
            <a:ext cx="12191365" cy="2473325"/>
          </a:xfrm>
          <a:prstGeom prst="rect">
            <a:avLst/>
          </a:prstGeom>
        </p:spPr>
      </p:pic>
      <p:sp>
        <p:nvSpPr>
          <p:cNvPr id="19" name="文本框 18"/>
          <p:cNvSpPr txBox="1"/>
          <p:nvPr/>
        </p:nvSpPr>
        <p:spPr>
          <a:xfrm>
            <a:off x="2332355" y="3336925"/>
            <a:ext cx="7526655" cy="607695"/>
          </a:xfrm>
          <a:prstGeom prst="rect">
            <a:avLst/>
          </a:prstGeom>
          <a:noFill/>
        </p:spPr>
        <p:txBody>
          <a:bodyPr wrap="square" rtlCol="0">
            <a:spAutoFit/>
          </a:bodyPr>
          <a:p>
            <a:pPr algn="ctr">
              <a:lnSpc>
                <a:spcPct val="140000"/>
              </a:lnSpc>
            </a:pPr>
            <a:r>
              <a:rPr lang="en-US" altLang="zh-CN" sz="2400" b="1" dirty="0">
                <a:solidFill>
                  <a:schemeClr val="bg1"/>
                </a:solidFill>
              </a:rPr>
              <a:t>Part 2. </a:t>
            </a:r>
            <a:r>
              <a:rPr lang="zh-CN" altLang="en-US" sz="2400" b="1" dirty="0">
                <a:solidFill>
                  <a:schemeClr val="bg1"/>
                </a:solidFill>
              </a:rPr>
              <a:t>直播前期准备</a:t>
            </a:r>
            <a:endParaRPr lang="en-US" altLang="zh-CN" sz="2400" b="1" dirty="0">
              <a:solidFill>
                <a:schemeClr val="bg1"/>
              </a:solidFill>
            </a:endParaRPr>
          </a:p>
        </p:txBody>
      </p:sp>
      <p:pic>
        <p:nvPicPr>
          <p:cNvPr id="2" name="图片 1" descr="01"/>
          <p:cNvPicPr>
            <a:picLocks noChangeAspect="1"/>
          </p:cNvPicPr>
          <p:nvPr/>
        </p:nvPicPr>
        <p:blipFill>
          <a:blip r:embed="rId3"/>
          <a:stretch>
            <a:fillRect/>
          </a:stretch>
        </p:blipFill>
        <p:spPr>
          <a:xfrm>
            <a:off x="9277985" y="323850"/>
            <a:ext cx="1656715" cy="325755"/>
          </a:xfrm>
          <a:prstGeom prst="rect">
            <a:avLst/>
          </a:prstGeom>
        </p:spPr>
      </p:pic>
      <p:pic>
        <p:nvPicPr>
          <p:cNvPr id="18" name="图片 17" descr="图层 1"/>
          <p:cNvPicPr>
            <a:picLocks noChangeAspect="1"/>
          </p:cNvPicPr>
          <p:nvPr/>
        </p:nvPicPr>
        <p:blipFill>
          <a:blip r:embed="rId4"/>
          <a:stretch>
            <a:fillRect/>
          </a:stretch>
        </p:blipFill>
        <p:spPr>
          <a:xfrm>
            <a:off x="11163300" y="339408"/>
            <a:ext cx="331470" cy="294640"/>
          </a:xfrm>
          <a:prstGeom prst="rect">
            <a:avLst/>
          </a:prstGeom>
        </p:spPr>
      </p:pic>
      <p:cxnSp>
        <p:nvCxnSpPr>
          <p:cNvPr id="22" name="直接连接符 21"/>
          <p:cNvCxnSpPr/>
          <p:nvPr/>
        </p:nvCxnSpPr>
        <p:spPr>
          <a:xfrm>
            <a:off x="11049000" y="360998"/>
            <a:ext cx="0" cy="2514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DIAGRAM_GROUP_CODE" val="q1-1"/>
  <p:tag name="KSO_WM_UNIT_TYPE" val="q_h_i"/>
  <p:tag name="KSO_WM_UNIT_INDEX" val="1_1_2"/>
  <p:tag name="KSO_WM_UNIT_ID" val="diagram20187961_2*q_h_i*1_1_2"/>
  <p:tag name="KSO_WM_TEMPLATE_CATEGORY" val="diagram"/>
  <p:tag name="KSO_WM_TEMPLATE_INDEX" val="20187961"/>
  <p:tag name="KSO_WM_UNIT_LAYERLEVEL" val="1_1_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Lst>
</file>

<file path=ppt/tags/tag2.xml><?xml version="1.0" encoding="utf-8"?>
<p:tagLst xmlns:p="http://schemas.openxmlformats.org/presentationml/2006/main">
  <p:tag name="KSO_WM_UNIT_HIGHLIGHT" val="0"/>
  <p:tag name="KSO_WM_UNIT_COMPATIBLE" val="0"/>
  <p:tag name="KSO_WM_DIAGRAM_GROUP_CODE" val="q1-1"/>
  <p:tag name="KSO_WM_UNIT_TYPE" val="q_h_i"/>
  <p:tag name="KSO_WM_UNIT_INDEX" val="1_1_1"/>
  <p:tag name="KSO_WM_UNIT_ID" val="diagram20187961_2*q_h_i*1_1_1"/>
  <p:tag name="KSO_WM_TEMPLATE_CATEGORY" val="diagram"/>
  <p:tag name="KSO_WM_TEMPLATE_INDEX" val="20187961"/>
  <p:tag name="KSO_WM_UNIT_LAYERLEVEL" val="1_1_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Lst>
</file>

<file path=ppt/tags/tag3.xml><?xml version="1.0" encoding="utf-8"?>
<p:tagLst xmlns:p="http://schemas.openxmlformats.org/presentationml/2006/main">
  <p:tag name="KSO_WM_UNIT_HIGHLIGHT" val="0"/>
  <p:tag name="KSO_WM_UNIT_COMPATIBLE" val="0"/>
  <p:tag name="KSO_WM_DIAGRAM_GROUP_CODE" val="q1-1"/>
  <p:tag name="KSO_WM_UNIT_TYPE" val="q_h_i"/>
  <p:tag name="KSO_WM_UNIT_INDEX" val="1_2_1"/>
  <p:tag name="KSO_WM_UNIT_ID" val="diagram20187961_2*q_h_i*1_2_1"/>
  <p:tag name="KSO_WM_TEMPLATE_CATEGORY" val="diagram"/>
  <p:tag name="KSO_WM_TEMPLATE_INDEX" val="20187961"/>
  <p:tag name="KSO_WM_UNIT_LAYERLEVEL" val="1_1_1"/>
  <p:tag name="KSO_WM_TAG_VERSION" val="1.0"/>
  <p:tag name="KSO_WM_BEAUTIFY_FLAG" val="#wm#"/>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Lst>
</file>

<file path=ppt/tags/tag4.xml><?xml version="1.0" encoding="utf-8"?>
<p:tagLst xmlns:p="http://schemas.openxmlformats.org/presentationml/2006/main">
  <p:tag name="KSO_WM_UNIT_HIGHLIGHT" val="0"/>
  <p:tag name="KSO_WM_UNIT_COMPATIBLE" val="0"/>
  <p:tag name="KSO_WM_DIAGRAM_GROUP_CODE" val="q1-1"/>
  <p:tag name="KSO_WM_UNIT_TYPE" val="q_h_i"/>
  <p:tag name="KSO_WM_UNIT_INDEX" val="1_3_1"/>
  <p:tag name="KSO_WM_UNIT_ID" val="diagram20187961_2*q_h_i*1_3_1"/>
  <p:tag name="KSO_WM_TEMPLATE_CATEGORY" val="diagram"/>
  <p:tag name="KSO_WM_TEMPLATE_INDEX" val="20187961"/>
  <p:tag name="KSO_WM_UNIT_LAYERLEVEL" val="1_1_1"/>
  <p:tag name="KSO_WM_TAG_VERSION" val="1.0"/>
  <p:tag name="KSO_WM_BEAUTIFY_FLAG" val="#wm#"/>
  <p:tag name="KSO_WM_UNIT_DIAGRAM_ISNUMVISUAL" val="0"/>
  <p:tag name="KSO_WM_UNIT_DIAGRAM_ISREFERUNIT" val="0"/>
  <p:tag name="KSO_WM_UNIT_FILL_FORE_SCHEMECOLOR_INDEX" val="7"/>
  <p:tag name="KSO_WM_UNIT_FILL_TYPE" val="1"/>
  <p:tag name="KSO_WM_UNIT_TEXT_FILL_FORE_SCHEMECOLOR_INDEX" val="13"/>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noFill/>
        <a:noFill/>
        <a:no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1990</Words>
  <Application>WPS 演示</Application>
  <PresentationFormat>宽屏</PresentationFormat>
  <Paragraphs>152</Paragraphs>
  <Slides>24</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24</vt:i4>
      </vt:variant>
    </vt:vector>
  </HeadingPairs>
  <TitlesOfParts>
    <vt:vector size="37" baseType="lpstr">
      <vt:lpstr>Arial</vt:lpstr>
      <vt:lpstr>宋体</vt:lpstr>
      <vt:lpstr>Wingdings</vt:lpstr>
      <vt:lpstr>微软雅黑</vt:lpstr>
      <vt:lpstr>Wingdings</vt:lpstr>
      <vt:lpstr>Roboto Light</vt:lpstr>
      <vt:lpstr>微软雅黑 Light</vt:lpstr>
      <vt:lpstr>Verdana</vt:lpstr>
      <vt:lpstr>Arial Unicode MS</vt:lpstr>
      <vt:lpstr>Calibri</vt:lpstr>
      <vt:lpstr>Roboto</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xwx</dc:creator>
  <cp:lastModifiedBy>程珞</cp:lastModifiedBy>
  <cp:revision>38</cp:revision>
  <dcterms:created xsi:type="dcterms:W3CDTF">2020-04-19T10:50:00Z</dcterms:created>
  <dcterms:modified xsi:type="dcterms:W3CDTF">2020-05-13T08:29:20Z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2052-11.1.0.9662</vt:lpwstr>
  </property>
</Properties>
</file>